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2" r:id="rId3"/>
    <p:sldId id="257" r:id="rId4"/>
    <p:sldId id="259" r:id="rId5"/>
    <p:sldId id="262" r:id="rId6"/>
    <p:sldId id="258" r:id="rId7"/>
    <p:sldId id="263" r:id="rId8"/>
    <p:sldId id="266" r:id="rId9"/>
    <p:sldId id="285" r:id="rId10"/>
    <p:sldId id="286" r:id="rId11"/>
    <p:sldId id="287" r:id="rId12"/>
    <p:sldId id="288" r:id="rId13"/>
    <p:sldId id="289" r:id="rId14"/>
    <p:sldId id="290" r:id="rId15"/>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264" r:id="rId31"/>
    <p:sldId id="273" r:id="rId32"/>
    <p:sldId id="265" r:id="rId33"/>
    <p:sldId id="267" r:id="rId34"/>
    <p:sldId id="268" r:id="rId3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D"/>
    <a:srgbClr val="F4F2F6"/>
    <a:srgbClr val="F2F2F2"/>
    <a:srgbClr val="EBD4CC"/>
    <a:srgbClr val="DBD5E0"/>
    <a:srgbClr val="DEDDDF"/>
    <a:srgbClr val="C9D5CF"/>
    <a:srgbClr val="EDC4B9"/>
    <a:srgbClr val="E8A341"/>
    <a:srgbClr val="ECC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p:scale>
          <a:sx n="130" d="100"/>
          <a:sy n="130" d="100"/>
        </p:scale>
        <p:origin x="222" y="312"/>
      </p:cViewPr>
      <p:guideLst>
        <p:guide orient="horz" pos="2168"/>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7" name="图片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6350186">
            <a:off x="-3538444" y="-2705608"/>
            <a:ext cx="6855716" cy="5996349"/>
          </a:xfrm>
          <a:prstGeom prst="rect">
            <a:avLst/>
          </a:prstGeom>
        </p:spPr>
      </p:pic>
      <p:pic>
        <p:nvPicPr>
          <p:cNvPr id="68" name="图片 6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0000" flipH="1">
            <a:off x="7494097" y="3187984"/>
            <a:ext cx="6855716" cy="5996349"/>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7" name="图片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90186">
            <a:off x="-1595979" y="3109722"/>
            <a:ext cx="6855716" cy="5996349"/>
          </a:xfrm>
          <a:prstGeom prst="rect">
            <a:avLst/>
          </a:prstGeom>
        </p:spPr>
      </p:pic>
      <p:pic>
        <p:nvPicPr>
          <p:cNvPr id="68" name="图片 6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760000" flipH="1">
            <a:off x="6960697" y="-1472916"/>
            <a:ext cx="6855716" cy="5996349"/>
          </a:xfrm>
          <a:prstGeom prst="rect">
            <a:avLst/>
          </a:prstGeom>
        </p:spPr>
      </p:pic>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4" name="任意多边形: 形状 63"/>
          <p:cNvSpPr/>
          <p:nvPr/>
        </p:nvSpPr>
        <p:spPr>
          <a:xfrm>
            <a:off x="0" y="4973092"/>
            <a:ext cx="12192000" cy="1884908"/>
          </a:xfrm>
          <a:custGeom>
            <a:avLst/>
            <a:gdLst>
              <a:gd name="connsiteX0" fmla="*/ 12192000 w 12192000"/>
              <a:gd name="connsiteY0" fmla="*/ 0 h 1884908"/>
              <a:gd name="connsiteX1" fmla="*/ 12192000 w 12192000"/>
              <a:gd name="connsiteY1" fmla="*/ 1414101 h 1884908"/>
              <a:gd name="connsiteX2" fmla="*/ 12192000 w 12192000"/>
              <a:gd name="connsiteY2" fmla="*/ 1884908 h 1884908"/>
              <a:gd name="connsiteX3" fmla="*/ 0 w 12192000"/>
              <a:gd name="connsiteY3" fmla="*/ 1884908 h 1884908"/>
              <a:gd name="connsiteX4" fmla="*/ 0 w 12192000"/>
              <a:gd name="connsiteY4" fmla="*/ 1414101 h 1884908"/>
              <a:gd name="connsiteX5" fmla="*/ 0 w 12192000"/>
              <a:gd name="connsiteY5" fmla="*/ 58156 h 1884908"/>
              <a:gd name="connsiteX6" fmla="*/ 62006 w 12192000"/>
              <a:gd name="connsiteY6" fmla="*/ 85689 h 1884908"/>
              <a:gd name="connsiteX7" fmla="*/ 1943100 w 12192000"/>
              <a:gd name="connsiteY7" fmla="*/ 941395 h 1884908"/>
              <a:gd name="connsiteX8" fmla="*/ 4343402 w 12192000"/>
              <a:gd name="connsiteY8" fmla="*/ 236545 h 1884908"/>
              <a:gd name="connsiteX9" fmla="*/ 6362701 w 12192000"/>
              <a:gd name="connsiteY9" fmla="*/ 750895 h 1884908"/>
              <a:gd name="connsiteX10" fmla="*/ 8343900 w 12192000"/>
              <a:gd name="connsiteY10" fmla="*/ 255595 h 1884908"/>
              <a:gd name="connsiteX11" fmla="*/ 10096500 w 12192000"/>
              <a:gd name="connsiteY11" fmla="*/ 712795 h 1884908"/>
              <a:gd name="connsiteX12" fmla="*/ 12147886 w 12192000"/>
              <a:gd name="connsiteY12" fmla="*/ 8571 h 188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884908">
                <a:moveTo>
                  <a:pt x="12192000" y="0"/>
                </a:moveTo>
                <a:lnTo>
                  <a:pt x="12192000" y="1414101"/>
                </a:lnTo>
                <a:lnTo>
                  <a:pt x="12192000" y="1884908"/>
                </a:lnTo>
                <a:lnTo>
                  <a:pt x="0" y="1884908"/>
                </a:lnTo>
                <a:lnTo>
                  <a:pt x="0" y="1414101"/>
                </a:lnTo>
                <a:lnTo>
                  <a:pt x="0" y="58156"/>
                </a:lnTo>
                <a:lnTo>
                  <a:pt x="62006" y="85689"/>
                </a:lnTo>
                <a:cubicBezTo>
                  <a:pt x="554732" y="322915"/>
                  <a:pt x="1290241" y="908058"/>
                  <a:pt x="1943100" y="941395"/>
                </a:cubicBezTo>
                <a:cubicBezTo>
                  <a:pt x="2689225" y="979495"/>
                  <a:pt x="3606800" y="268295"/>
                  <a:pt x="4343402" y="236545"/>
                </a:cubicBezTo>
                <a:cubicBezTo>
                  <a:pt x="5080001" y="204795"/>
                  <a:pt x="5695951" y="747720"/>
                  <a:pt x="6362701" y="750895"/>
                </a:cubicBezTo>
                <a:cubicBezTo>
                  <a:pt x="7029451" y="754070"/>
                  <a:pt x="7721600" y="261945"/>
                  <a:pt x="8343900" y="255595"/>
                </a:cubicBezTo>
                <a:cubicBezTo>
                  <a:pt x="8966200" y="249245"/>
                  <a:pt x="9445625" y="757245"/>
                  <a:pt x="10096500" y="712795"/>
                </a:cubicBezTo>
                <a:cubicBezTo>
                  <a:pt x="10706695" y="671123"/>
                  <a:pt x="11615477" y="135528"/>
                  <a:pt x="12147886" y="8571"/>
                </a:cubicBezTo>
                <a:close/>
              </a:path>
            </a:pathLst>
          </a:cu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12685" y="3332480"/>
            <a:ext cx="3100070" cy="1797685"/>
          </a:xfrm>
          <a:prstGeom prst="line">
            <a:avLst/>
          </a:prstGeom>
          <a:ln w="12700" cmpd="sng">
            <a:solidFill>
              <a:schemeClr val="tx1">
                <a:lumMod val="95000"/>
                <a:lumOff val="5000"/>
                <a:alpha val="2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521142" y="2094271"/>
            <a:ext cx="3599181" cy="718723"/>
            <a:chOff x="1154365" y="2696529"/>
            <a:chExt cx="3202262" cy="673644"/>
          </a:xfrm>
        </p:grpSpPr>
        <p:sp>
          <p:nvSpPr>
            <p:cNvPr id="7" name="矩形 6"/>
            <p:cNvSpPr/>
            <p:nvPr/>
          </p:nvSpPr>
          <p:spPr>
            <a:xfrm>
              <a:off x="1175837" y="2696529"/>
              <a:ext cx="2880320" cy="673644"/>
            </a:xfrm>
            <a:prstGeom prst="rect">
              <a:avLst/>
            </a:prstGeom>
            <a:solidFill>
              <a:srgbClr val="F58C6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54365" y="2744143"/>
              <a:ext cx="3202262" cy="590411"/>
            </a:xfrm>
            <a:prstGeom prst="rect">
              <a:avLst/>
            </a:prstGeom>
            <a:noFill/>
          </p:spPr>
          <p:txBody>
            <a:bodyPr wrap="square" rtlCol="0">
              <a:spAutoFit/>
            </a:bodyPr>
            <a:lstStyle/>
            <a:p>
              <a:r>
                <a:rPr lang="zh-CN" altLang="en-US" sz="3500">
                  <a:solidFill>
                    <a:schemeClr val="bg1"/>
                  </a:solidFill>
                  <a:latin typeface="黑体" panose="02010609060101010101" charset="-122"/>
                  <a:ea typeface="黑体" panose="02010609060101010101" charset="-122"/>
                  <a:sym typeface="+mn-ea"/>
                </a:rPr>
                <a:t>药品限病种使用</a:t>
              </a:r>
              <a:endParaRPr lang="zh-CN" altLang="en-US" sz="3500" dirty="0" smtClean="0">
                <a:solidFill>
                  <a:schemeClr val="bg1"/>
                </a:solidFill>
                <a:latin typeface="黑体" panose="02010609060101010101" charset="-122"/>
                <a:ea typeface="黑体" panose="02010609060101010101" charset="-122"/>
                <a:sym typeface="+mn-ea"/>
              </a:endParaRPr>
            </a:p>
          </p:txBody>
        </p:sp>
      </p:grpSp>
      <p:grpSp>
        <p:nvGrpSpPr>
          <p:cNvPr id="11" name="组合 10"/>
          <p:cNvGrpSpPr/>
          <p:nvPr/>
        </p:nvGrpSpPr>
        <p:grpSpPr>
          <a:xfrm>
            <a:off x="2607310" y="2816225"/>
            <a:ext cx="8516620" cy="1476375"/>
            <a:chOff x="2168500" y="3428999"/>
            <a:chExt cx="7951268" cy="936086"/>
          </a:xfrm>
        </p:grpSpPr>
        <p:sp>
          <p:nvSpPr>
            <p:cNvPr id="9" name="矩形 8"/>
            <p:cNvSpPr/>
            <p:nvPr/>
          </p:nvSpPr>
          <p:spPr>
            <a:xfrm>
              <a:off x="2168500" y="3428999"/>
              <a:ext cx="7951268" cy="936086"/>
            </a:xfrm>
            <a:prstGeom prst="rect">
              <a:avLst/>
            </a:prstGeom>
            <a:solidFill>
              <a:srgbClr val="90B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66315" y="3624269"/>
              <a:ext cx="7729870" cy="545547"/>
            </a:xfrm>
            <a:prstGeom prst="rect">
              <a:avLst/>
            </a:prstGeom>
            <a:noFill/>
          </p:spPr>
          <p:txBody>
            <a:bodyPr wrap="square" rtlCol="0">
              <a:spAutoFit/>
            </a:bodyPr>
            <a:lstStyle/>
            <a:p>
              <a:r>
                <a:rPr lang="zh-CN" altLang="en-US" sz="5000">
                  <a:solidFill>
                    <a:schemeClr val="tx1">
                      <a:lumMod val="75000"/>
                      <a:lumOff val="25000"/>
                    </a:schemeClr>
                  </a:solidFill>
                  <a:latin typeface="黑体" panose="02010609060101010101" charset="-122"/>
                  <a:ea typeface="黑体" panose="02010609060101010101" charset="-122"/>
                  <a:sym typeface="+mn-ea"/>
                </a:rPr>
                <a:t>南京市智能监控规则宣传</a:t>
              </a:r>
              <a:r>
                <a:rPr lang="en-US" sz="5000">
                  <a:solidFill>
                    <a:schemeClr val="tx1">
                      <a:lumMod val="75000"/>
                      <a:lumOff val="25000"/>
                    </a:schemeClr>
                  </a:solidFill>
                  <a:latin typeface="黑体" panose="02010609060101010101" charset="-122"/>
                  <a:ea typeface="黑体" panose="02010609060101010101" charset="-122"/>
                  <a:sym typeface="+mn-ea"/>
                </a:rPr>
                <a:t>(2)</a:t>
              </a:r>
              <a:endParaRPr lang="en-US" sz="5000" b="1" dirty="0">
                <a:solidFill>
                  <a:schemeClr val="tx1">
                    <a:lumMod val="75000"/>
                    <a:lumOff val="25000"/>
                  </a:schemeClr>
                </a:solidFill>
                <a:latin typeface="黑体" panose="02010609060101010101" charset="-122"/>
                <a:ea typeface="黑体" panose="02010609060101010101" charset="-122"/>
                <a:sym typeface="+mn-ea"/>
              </a:endParaRPr>
            </a:p>
          </p:txBody>
        </p:sp>
      </p:grpSp>
      <p:cxnSp>
        <p:nvCxnSpPr>
          <p:cNvPr id="27" name="直接连接符 26"/>
          <p:cNvCxnSpPr/>
          <p:nvPr/>
        </p:nvCxnSpPr>
        <p:spPr>
          <a:xfrm>
            <a:off x="3018155" y="614045"/>
            <a:ext cx="3100070" cy="1797685"/>
          </a:xfrm>
          <a:prstGeom prst="line">
            <a:avLst/>
          </a:prstGeom>
          <a:ln w="12700" cmpd="sng">
            <a:solidFill>
              <a:schemeClr val="tx1">
                <a:lumMod val="95000"/>
                <a:lumOff val="5000"/>
                <a:alpha val="20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任意多边形: 形状 62"/>
          <p:cNvSpPr/>
          <p:nvPr/>
        </p:nvSpPr>
        <p:spPr>
          <a:xfrm>
            <a:off x="-7620" y="5183544"/>
            <a:ext cx="12192000" cy="1678901"/>
          </a:xfrm>
          <a:custGeom>
            <a:avLst/>
            <a:gdLst>
              <a:gd name="connsiteX0" fmla="*/ 12192000 w 12192000"/>
              <a:gd name="connsiteY0" fmla="*/ 0 h 1678901"/>
              <a:gd name="connsiteX1" fmla="*/ 12192000 w 12192000"/>
              <a:gd name="connsiteY1" fmla="*/ 1678901 h 1678901"/>
              <a:gd name="connsiteX2" fmla="*/ 0 w 12192000"/>
              <a:gd name="connsiteY2" fmla="*/ 1678901 h 1678901"/>
              <a:gd name="connsiteX3" fmla="*/ 0 w 12192000"/>
              <a:gd name="connsiteY3" fmla="*/ 58156 h 1678901"/>
              <a:gd name="connsiteX4" fmla="*/ 62006 w 12192000"/>
              <a:gd name="connsiteY4" fmla="*/ 85689 h 1678901"/>
              <a:gd name="connsiteX5" fmla="*/ 1943100 w 12192000"/>
              <a:gd name="connsiteY5" fmla="*/ 941395 h 1678901"/>
              <a:gd name="connsiteX6" fmla="*/ 4343402 w 12192000"/>
              <a:gd name="connsiteY6" fmla="*/ 236545 h 1678901"/>
              <a:gd name="connsiteX7" fmla="*/ 6362700 w 12192000"/>
              <a:gd name="connsiteY7" fmla="*/ 750895 h 1678901"/>
              <a:gd name="connsiteX8" fmla="*/ 8343900 w 12192000"/>
              <a:gd name="connsiteY8" fmla="*/ 255595 h 1678901"/>
              <a:gd name="connsiteX9" fmla="*/ 10096500 w 12192000"/>
              <a:gd name="connsiteY9" fmla="*/ 712795 h 1678901"/>
              <a:gd name="connsiteX10" fmla="*/ 12147886 w 12192000"/>
              <a:gd name="connsiteY10" fmla="*/ 8571 h 167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678901">
                <a:moveTo>
                  <a:pt x="12192000" y="0"/>
                </a:moveTo>
                <a:lnTo>
                  <a:pt x="12192000" y="1678901"/>
                </a:lnTo>
                <a:lnTo>
                  <a:pt x="0" y="1678901"/>
                </a:lnTo>
                <a:lnTo>
                  <a:pt x="0" y="58156"/>
                </a:lnTo>
                <a:lnTo>
                  <a:pt x="62006" y="85689"/>
                </a:lnTo>
                <a:cubicBezTo>
                  <a:pt x="554732" y="322915"/>
                  <a:pt x="1290241" y="908058"/>
                  <a:pt x="1943100" y="941395"/>
                </a:cubicBezTo>
                <a:cubicBezTo>
                  <a:pt x="2689225" y="979495"/>
                  <a:pt x="3606800" y="268295"/>
                  <a:pt x="4343402" y="236545"/>
                </a:cubicBezTo>
                <a:cubicBezTo>
                  <a:pt x="5080001" y="204795"/>
                  <a:pt x="5695951" y="747720"/>
                  <a:pt x="6362700" y="750895"/>
                </a:cubicBezTo>
                <a:cubicBezTo>
                  <a:pt x="7029451" y="754070"/>
                  <a:pt x="7721600" y="261945"/>
                  <a:pt x="8343900" y="255595"/>
                </a:cubicBezTo>
                <a:cubicBezTo>
                  <a:pt x="8966200" y="249245"/>
                  <a:pt x="9445625" y="757245"/>
                  <a:pt x="10096500" y="712795"/>
                </a:cubicBezTo>
                <a:cubicBezTo>
                  <a:pt x="10706695" y="671123"/>
                  <a:pt x="11615477" y="135528"/>
                  <a:pt x="12147886" y="8571"/>
                </a:cubicBezTo>
                <a:close/>
              </a:path>
            </a:pathLst>
          </a:custGeom>
          <a:solidFill>
            <a:srgbClr val="BEB3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04385" y="5131435"/>
            <a:ext cx="3792855" cy="475615"/>
          </a:xfrm>
          <a:prstGeom prst="rect">
            <a:avLst/>
          </a:prstGeom>
          <a:noFill/>
        </p:spPr>
        <p:txBody>
          <a:bodyPr wrap="square" rtlCol="0">
            <a:spAutoFit/>
          </a:bodyPr>
          <a:lstStyle/>
          <a:p>
            <a:r>
              <a:rPr lang="zh-CN" altLang="en-US" sz="2500">
                <a:solidFill>
                  <a:schemeClr val="tx1">
                    <a:lumMod val="65000"/>
                    <a:lumOff val="35000"/>
                  </a:schemeClr>
                </a:solidFill>
                <a:latin typeface="微软雅黑" panose="020B0503020204020204" charset="-122"/>
                <a:ea typeface="微软雅黑" panose="020B0503020204020204" charset="-122"/>
              </a:rPr>
              <a:t>南京市医疗保险管理中心</a:t>
            </a:r>
            <a:endParaRPr lang="zh-CN" altLang="en-US" sz="2500">
              <a:solidFill>
                <a:schemeClr val="tx1">
                  <a:lumMod val="65000"/>
                  <a:lumOff val="35000"/>
                </a:schemeClr>
              </a:solidFill>
              <a:latin typeface="微软雅黑" panose="020B0503020204020204" charset="-122"/>
              <a:ea typeface="微软雅黑" panose="020B0503020204020204" charset="-122"/>
            </a:endParaRPr>
          </a:p>
        </p:txBody>
      </p:sp>
      <p:sp>
        <p:nvSpPr>
          <p:cNvPr id="34" name="矩形 33"/>
          <p:cNvSpPr/>
          <p:nvPr/>
        </p:nvSpPr>
        <p:spPr>
          <a:xfrm rot="2460000">
            <a:off x="2072640" y="1022350"/>
            <a:ext cx="254000" cy="254000"/>
          </a:xfrm>
          <a:prstGeom prst="rect">
            <a:avLst/>
          </a:prstGeom>
          <a:solidFill>
            <a:srgbClr val="E08269"/>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4440000">
            <a:off x="4401820" y="1659255"/>
            <a:ext cx="180975" cy="180975"/>
          </a:xfrm>
          <a:prstGeom prst="rect">
            <a:avLst/>
          </a:prstGeom>
          <a:solidFill>
            <a:srgbClr val="32ADB5"/>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6120000">
            <a:off x="5737225" y="631190"/>
            <a:ext cx="180975" cy="180975"/>
          </a:xfrm>
          <a:prstGeom prst="rect">
            <a:avLst/>
          </a:prstGeom>
          <a:solidFill>
            <a:srgbClr val="CD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3780000">
            <a:off x="7063105" y="1665605"/>
            <a:ext cx="254000" cy="254000"/>
          </a:xfrm>
          <a:prstGeom prst="rect">
            <a:avLst/>
          </a:prstGeom>
          <a:solidFill>
            <a:srgbClr val="EDC6B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5400000">
            <a:off x="1597660" y="4260850"/>
            <a:ext cx="254000" cy="254000"/>
          </a:xfrm>
          <a:prstGeom prst="rect">
            <a:avLst/>
          </a:prstGeom>
          <a:solidFill>
            <a:srgbClr val="EDC4B9"/>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17880000">
            <a:off x="7943850" y="734695"/>
            <a:ext cx="195580" cy="195580"/>
          </a:xfrm>
          <a:prstGeom prst="rect">
            <a:avLst/>
          </a:prstGeom>
          <a:solidFill>
            <a:srgbClr val="DC6F3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9380000">
            <a:off x="7960360" y="4476750"/>
            <a:ext cx="254000" cy="254000"/>
          </a:xfrm>
          <a:prstGeom prst="rect">
            <a:avLst/>
          </a:prstGeom>
          <a:solidFill>
            <a:srgbClr val="CCAD7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460000">
            <a:off x="5963285" y="4873625"/>
            <a:ext cx="135255" cy="135255"/>
          </a:xfrm>
          <a:prstGeom prst="rect">
            <a:avLst/>
          </a:prstGeom>
          <a:solidFill>
            <a:srgbClr val="ECC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9320000">
            <a:off x="10187305" y="1906270"/>
            <a:ext cx="254000" cy="254000"/>
          </a:xfrm>
          <a:prstGeom prst="rect">
            <a:avLst/>
          </a:prstGeom>
          <a:solidFill>
            <a:srgbClr val="32ADB5"/>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2460000">
            <a:off x="3324225" y="4860290"/>
            <a:ext cx="254000" cy="254000"/>
          </a:xfrm>
          <a:prstGeom prst="rect">
            <a:avLst/>
          </a:prstGeom>
          <a:solidFill>
            <a:srgbClr val="E8A34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2460000">
            <a:off x="8615045" y="1560830"/>
            <a:ext cx="116840" cy="116840"/>
          </a:xfrm>
          <a:prstGeom prst="rect">
            <a:avLst/>
          </a:prstGeom>
          <a:solidFill>
            <a:srgbClr val="76695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2460000">
            <a:off x="9004300" y="5086985"/>
            <a:ext cx="116840" cy="116840"/>
          </a:xfrm>
          <a:prstGeom prst="rect">
            <a:avLst/>
          </a:prstGeom>
          <a:solidFill>
            <a:srgbClr val="BEDFE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4740000">
            <a:off x="6423660" y="1336675"/>
            <a:ext cx="254000" cy="254000"/>
          </a:xfrm>
          <a:prstGeom prst="rect">
            <a:avLst/>
          </a:prstGeom>
          <a:solidFill>
            <a:srgbClr val="E08269"/>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2460000">
            <a:off x="4930140" y="4603750"/>
            <a:ext cx="254000" cy="254000"/>
          </a:xfrm>
          <a:prstGeom prst="rect">
            <a:avLst/>
          </a:prstGeom>
          <a:solidFill>
            <a:srgbClr val="E08269"/>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4440000">
            <a:off x="2400300" y="5151755"/>
            <a:ext cx="180975" cy="180975"/>
          </a:xfrm>
          <a:prstGeom prst="rect">
            <a:avLst/>
          </a:prstGeom>
          <a:solidFill>
            <a:srgbClr val="32ADB5"/>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2340000">
            <a:off x="7931150" y="2353310"/>
            <a:ext cx="180975" cy="180975"/>
          </a:xfrm>
          <a:prstGeom prst="rect">
            <a:avLst/>
          </a:prstGeom>
          <a:solidFill>
            <a:srgbClr val="32ADB5"/>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6120000">
            <a:off x="6753225" y="4629150"/>
            <a:ext cx="180975" cy="180975"/>
          </a:xfrm>
          <a:prstGeom prst="rect">
            <a:avLst/>
          </a:prstGeom>
          <a:solidFill>
            <a:srgbClr val="CDE4E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6120000">
            <a:off x="3074035" y="1723390"/>
            <a:ext cx="180975" cy="180975"/>
          </a:xfrm>
          <a:prstGeom prst="rect">
            <a:avLst/>
          </a:prstGeom>
          <a:solidFill>
            <a:srgbClr val="CD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480000">
            <a:off x="4814570" y="705485"/>
            <a:ext cx="254000" cy="254000"/>
          </a:xfrm>
          <a:prstGeom prst="rect">
            <a:avLst/>
          </a:prstGeom>
          <a:solidFill>
            <a:srgbClr val="E0826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2460000">
            <a:off x="7131685" y="5086985"/>
            <a:ext cx="116840" cy="116840"/>
          </a:xfrm>
          <a:prstGeom prst="rect">
            <a:avLst/>
          </a:prstGeom>
          <a:solidFill>
            <a:srgbClr val="76695A"/>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2460000">
            <a:off x="6426200" y="2310130"/>
            <a:ext cx="116840" cy="116840"/>
          </a:xfrm>
          <a:prstGeom prst="rect">
            <a:avLst/>
          </a:prstGeom>
          <a:solidFill>
            <a:srgbClr val="76695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19320000">
            <a:off x="8807450" y="4592320"/>
            <a:ext cx="254000" cy="254000"/>
          </a:xfrm>
          <a:prstGeom prst="rect">
            <a:avLst/>
          </a:prstGeom>
          <a:solidFill>
            <a:srgbClr val="32ADB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2460000">
            <a:off x="5422900" y="2555875"/>
            <a:ext cx="116840" cy="116840"/>
          </a:xfrm>
          <a:prstGeom prst="rect">
            <a:avLst/>
          </a:prstGeom>
          <a:solidFill>
            <a:srgbClr val="BEDFE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2460000">
            <a:off x="2141220" y="3495675"/>
            <a:ext cx="116840" cy="116840"/>
          </a:xfrm>
          <a:prstGeom prst="rect">
            <a:avLst/>
          </a:prstGeom>
          <a:solidFill>
            <a:srgbClr val="B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rot="2460000">
            <a:off x="9692640" y="5124450"/>
            <a:ext cx="254000" cy="254000"/>
          </a:xfrm>
          <a:prstGeom prst="rect">
            <a:avLst/>
          </a:prstGeom>
          <a:solidFill>
            <a:srgbClr val="E0826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rot="2460000">
            <a:off x="9761220" y="2386330"/>
            <a:ext cx="116840" cy="116840"/>
          </a:xfrm>
          <a:prstGeom prst="rect">
            <a:avLst/>
          </a:prstGeom>
          <a:solidFill>
            <a:srgbClr val="766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4740000">
            <a:off x="9460865" y="1222375"/>
            <a:ext cx="254000" cy="254000"/>
          </a:xfrm>
          <a:prstGeom prst="rect">
            <a:avLst/>
          </a:prstGeom>
          <a:solidFill>
            <a:srgbClr val="E0826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6120000">
            <a:off x="9919335" y="502920"/>
            <a:ext cx="180975" cy="180975"/>
          </a:xfrm>
          <a:prstGeom prst="rect">
            <a:avLst/>
          </a:prstGeom>
          <a:solidFill>
            <a:srgbClr val="CDE4E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2460000">
            <a:off x="4037965" y="4638675"/>
            <a:ext cx="116840" cy="116840"/>
          </a:xfrm>
          <a:prstGeom prst="rect">
            <a:avLst/>
          </a:prstGeom>
          <a:solidFill>
            <a:srgbClr val="76695A"/>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rot="2460000">
            <a:off x="5648325" y="1522095"/>
            <a:ext cx="116840" cy="116840"/>
          </a:xfrm>
          <a:prstGeom prst="rect">
            <a:avLst/>
          </a:prstGeom>
          <a:solidFill>
            <a:srgbClr val="76695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6120000">
            <a:off x="8947785" y="2230120"/>
            <a:ext cx="180975" cy="180975"/>
          </a:xfrm>
          <a:prstGeom prst="rect">
            <a:avLst/>
          </a:prstGeom>
          <a:solidFill>
            <a:srgbClr val="CDE4E6"/>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1638300" y="1210945"/>
          <a:ext cx="8914765" cy="4622800"/>
        </p:xfrm>
        <a:graphic>
          <a:graphicData uri="http://schemas.openxmlformats.org/drawingml/2006/table">
            <a:tbl>
              <a:tblPr firstRow="1" bandRow="1">
                <a:tableStyleId>{5C22544A-7EE6-4342-B048-85BDC9FD1C3A}</a:tableStyleId>
              </a:tblPr>
              <a:tblGrid>
                <a:gridCol w="1103630"/>
                <a:gridCol w="3678555"/>
                <a:gridCol w="1314450"/>
                <a:gridCol w="2818130"/>
              </a:tblGrid>
              <a:tr h="462280">
                <a:tc>
                  <a:txBody>
                    <a:bodyPr/>
                    <a:lstStyle/>
                    <a:p>
                      <a:pPr indent="0" algn="ctr">
                        <a:buNone/>
                      </a:pPr>
                      <a:r>
                        <a:rPr lang="zh-CN" sz="900" b="0">
                          <a:solidFill>
                            <a:srgbClr val="000000"/>
                          </a:solidFill>
                          <a:ea typeface="微软雅黑" panose="020B0503020204020204" charset="-122"/>
                        </a:rPr>
                        <a:t>药品（西药）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药品（中成药）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1216025">
                <a:tc>
                  <a:txBody>
                    <a:bodyPr/>
                    <a:lstStyle/>
                    <a:p>
                      <a:pPr indent="0" algn="ctr">
                        <a:buNone/>
                      </a:pPr>
                      <a:r>
                        <a:rPr lang="zh-CN" sz="900" b="0">
                          <a:solidFill>
                            <a:srgbClr val="000000"/>
                          </a:solidFill>
                          <a:ea typeface="微软雅黑" panose="020B0503020204020204" charset="-122"/>
                        </a:rPr>
                        <a:t>信迪利单抗注射液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1.本品适用于至少经过二线系统化疗的复发或难治性经典型霍奇金淋巴瘤的治疗。本适应症是基于一项单臂临床试验的客观缓解率和缓解持续时间结果给予的有条件批准。本适应症的完全批准将取决于正在开展中的确证性随机对照临床试验能否证实信迪利单抗治疗相对于标准治疗的显著临床获益。2.信迪利单抗联合培美曲塞和铂类化疗，用于未经系统治疗的表皮生长因子受体（EGFR）基因突变阴性和间变性淋巴瘤激酶（ALK）阴性的晚期或复发性非鳞状细胞非小细胞肺癌的治疗。3.信迪利单抗联合吉西他滨和铂类化疗，用于不可手术切除的晚期或复发性鳞状细胞非小细胞肺癌的一线治疗。4.信迪利单抗联合贝伐珠单抗，用于既往未接受过系统治疗的不可切除或转移性肝细胞癌的一线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益肺清化膏</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限晚期肺癌</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085975">
                <a:tc>
                  <a:txBody>
                    <a:bodyPr/>
                    <a:lstStyle/>
                    <a:p>
                      <a:pPr indent="0" algn="ctr">
                        <a:buNone/>
                      </a:pPr>
                      <a:r>
                        <a:rPr lang="zh-CN" sz="900" b="0">
                          <a:solidFill>
                            <a:srgbClr val="000000"/>
                          </a:solidFill>
                          <a:ea typeface="微软雅黑" panose="020B0503020204020204" charset="-122"/>
                        </a:rPr>
                        <a:t>替雷利珠单抗注射液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1.经典型霍奇金淋巴瘤：本品适用于至少经过二线系统化疗的复发或难治性经典型霍奇金淋巴瘤的治疗。本适应症是基于一项单臂临床试验的客观缓解率和缓解持续时间结果给予的附条件批准。本适应症的完全批准将取决于正在开展中的确证性随机对照临床试验能否证实本品治疗相对于标准治疗的显著临床获益。2.尿路上皮癌：本品适用于PD-L1高表达的含铂化疗失败包括新辅助或辅助化疗12个月内进展的局部晚期或转移性尿路上皮癌的治疗。本适应症是基于一项单臂临床试验的客观缓解率和缓解持续时间结果给予的附条件批准。本适应症的完全批准将取决于正在开展中的确证性随机对照临床试验能否证实本品治疗相对于标准治疗的显著临床获益。3.非小细胞肺癌：本品联合紫杉醇和卡铂用于不可手术切除的局部晚期或转移性鳞状非小细胞肺癌的一线治疗。本品联合培美曲塞和铂类化疗用于表皮生长因子受体（EGFR）基因突变阴性和间变性淋巴瘤激酶（ALK）阴性、不可手术切除的局部晚期或转移性非鳞状非小细胞肺癌的一线治疗。4.肝细胞癌：本品适用于至少经过一种全身治疗的肝细胞癌（HCC）的治疗。本适应症是基于一项II期临床试验的客观缓解率和总生存期结果给予的附条件批准。本适应症的完全批准将取决于正在开展中的确证性随机对照临床试验能否证实本品治疗相对于标准治疗的显著临床获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猪苓多糖注射液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限恶性肿瘤化疗免疫功能低下</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F2F2F2"/>
          </a:fgClr>
          <a:bgClr>
            <a:schemeClr val="bg1"/>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1611630" y="537845"/>
          <a:ext cx="8862060" cy="5678805"/>
        </p:xfrm>
        <a:graphic>
          <a:graphicData uri="http://schemas.openxmlformats.org/drawingml/2006/table">
            <a:tbl>
              <a:tblPr firstRow="1" bandRow="1">
                <a:tableStyleId>{5C22544A-7EE6-4342-B048-85BDC9FD1C3A}</a:tableStyleId>
              </a:tblPr>
              <a:tblGrid>
                <a:gridCol w="1172210"/>
                <a:gridCol w="3590925"/>
                <a:gridCol w="1155700"/>
                <a:gridCol w="2943225"/>
              </a:tblGrid>
              <a:tr h="289560">
                <a:tc>
                  <a:txBody>
                    <a:bodyPr/>
                    <a:lstStyle/>
                    <a:p>
                      <a:pPr indent="0" algn="ctr">
                        <a:buNone/>
                      </a:pPr>
                      <a:r>
                        <a:rPr lang="zh-CN" sz="900" b="0">
                          <a:solidFill>
                            <a:srgbClr val="000000"/>
                          </a:solidFill>
                          <a:ea typeface="微软雅黑" panose="020B0503020204020204" charset="-122"/>
                        </a:rPr>
                        <a:t>药品（西药）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药品（中成药）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1125855">
                <a:tc>
                  <a:txBody>
                    <a:bodyPr/>
                    <a:lstStyle/>
                    <a:p>
                      <a:pPr indent="0" algn="ctr">
                        <a:buNone/>
                      </a:pPr>
                      <a:r>
                        <a:rPr lang="zh-CN" sz="900" b="0">
                          <a:solidFill>
                            <a:srgbClr val="000000"/>
                          </a:solidFill>
                          <a:ea typeface="微软雅黑" panose="020B0503020204020204" charset="-122"/>
                        </a:rPr>
                        <a:t>特瑞普利单抗注射液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1.本品适用于既往接受全身系统治疗失败的不可切除或转移性黑色素瘤的治疗。*2.本品适用于既往接受过二线及以上系统治疗失败的复发/转移性鼻咽癌患者的治疗。*3.本品适用于含铂化疗失败包括新辅助或辅助化疗12个月内进展的局部晚期或转移性尿路上皮癌的治疗。**以上适应症在中国是基于单臂临床试验的客观缓解率结果给予的附条件批准。本适应症的完全批准将取决于正在开展中的确证性临床试验能否证实中国患者的长期临床获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复方黄黛片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限初治的急性早幼粒细胞白血病。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1125220">
                <a:tc>
                  <a:txBody>
                    <a:bodyPr/>
                    <a:lstStyle/>
                    <a:p>
                      <a:pPr indent="0" algn="ctr">
                        <a:buNone/>
                      </a:pPr>
                      <a:r>
                        <a:rPr lang="zh-CN" sz="900" b="0">
                          <a:solidFill>
                            <a:srgbClr val="000000"/>
                          </a:solidFill>
                          <a:ea typeface="微软雅黑" panose="020B0503020204020204" charset="-122"/>
                        </a:rPr>
                        <a:t>注射用卡瑞利珠单抗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限：1.至少经过二线系统化疗的复发或难治性经典型霍奇金淋巴瘤患者的治疗。2.既往接受过索拉非尼治疗和/或含奥沙利铂系统化疗的晚期肝细胞癌患者的治疗。3.联合培美曲塞和卡铂适用于表皮生长因子受体（EGFR）基因突变阴性和间变性淋巴瘤激酶（ALK）阴性的、不可手术切除的局部晚期或转移性非鳞状非小细胞肺癌（NSCLC）的一线治疗。4.既往接受过一线化疗后疾病进展或不可耐受的局部晚期或转移性食管鳞癌患者的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食道平散</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限中晚期食道癌所致食道狭窄梗阻的患者。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490220">
                <a:tc>
                  <a:txBody>
                    <a:bodyPr/>
                    <a:lstStyle/>
                    <a:p>
                      <a:pPr indent="0" algn="ctr">
                        <a:buNone/>
                      </a:pPr>
                      <a:r>
                        <a:rPr lang="zh-CN" sz="900" b="0">
                          <a:solidFill>
                            <a:srgbClr val="000000"/>
                          </a:solidFill>
                          <a:ea typeface="微软雅黑" panose="020B0503020204020204" charset="-122"/>
                        </a:rPr>
                        <a:t>奥妥珠单抗注射液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本品与化疗联合，用于初治的II期伴有巨大肿块、III期或IV期滤泡性淋巴瘤成人患者，达到至少部分缓解的患者随后用奥妥珠单抗维持治疗。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康莱特注射液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限二级及以上医疗机构中晚期肺癌或中晚期肝癌。</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744220">
                <a:tc>
                  <a:txBody>
                    <a:bodyPr/>
                    <a:lstStyle/>
                    <a:p>
                      <a:pPr indent="0" algn="ctr">
                        <a:buNone/>
                      </a:pPr>
                      <a:r>
                        <a:rPr lang="zh-CN" sz="900" b="0">
                          <a:solidFill>
                            <a:srgbClr val="000000"/>
                          </a:solidFill>
                          <a:ea typeface="微软雅黑" panose="020B0503020204020204" charset="-122"/>
                        </a:rPr>
                        <a:t>达雷妥尤单抗注射液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本品适用于：1.与来那度胺和地塞米松联合用药或与硼替佐米和地塞米松联合用药治疗既往至少接受过一线治疗的多发性骨髓瘤成年患者。2.单药治疗复发和难治性多发性骨髓瘤成年患者，患者既往接受过包括蛋白酶体抑制剂和免疫调节剂的治疗且最后一次治疗时出现疾病进展。</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康艾注射液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限二级及以上医疗机构说明书标明恶性肿瘤的中晚期治疗。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63220">
                <a:tc>
                  <a:txBody>
                    <a:bodyPr/>
                    <a:lstStyle/>
                    <a:p>
                      <a:pPr indent="0" algn="ctr">
                        <a:buNone/>
                      </a:pPr>
                      <a:r>
                        <a:rPr lang="zh-CN" sz="900" b="0">
                          <a:solidFill>
                            <a:srgbClr val="000000"/>
                          </a:solidFill>
                          <a:ea typeface="微软雅黑" panose="020B0503020204020204" charset="-122"/>
                        </a:rPr>
                        <a:t>甲磺酸氟马替尼片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限费城染色体阳性的慢性髓性白血病（Ph+CML）慢性期成人患者。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900" b="0">
                          <a:solidFill>
                            <a:srgbClr val="000000"/>
                          </a:solidFill>
                          <a:ea typeface="微软雅黑" panose="020B0503020204020204" charset="-122"/>
                        </a:rPr>
                        <a:t>参一胶囊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限原发性肺癌、肝癌化疗期间使用。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877570">
                <a:tc>
                  <a:txBody>
                    <a:bodyPr/>
                    <a:lstStyle/>
                    <a:p>
                      <a:pPr indent="0" algn="ctr">
                        <a:buNone/>
                      </a:pPr>
                      <a:r>
                        <a:rPr lang="zh-CN" sz="900" b="0">
                          <a:solidFill>
                            <a:srgbClr val="000000"/>
                          </a:solidFill>
                          <a:ea typeface="微软雅黑" panose="020B0503020204020204" charset="-122"/>
                        </a:rPr>
                        <a:t>甲磺酸奥希替尼片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限表皮生长因子受体（EGFR）外显子19缺失或外显子21（L858R）置换突变的局部晚期或转移性非小细胞肺癌（NSCLC）成人患者的一线治疗；既往因表皮生长因子受体（EGFR）酪氨酸激酶抑制剂（TKI）治疗时或治疗后出现疾病进展，并且经检验确认存在EGFRT790M突变阳性的局部晚期或转移性非小细胞肺癌成人患者的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just">
                        <a:buNone/>
                      </a:pPr>
                      <a:r>
                        <a:rPr lang="zh-CN" sz="900" b="0">
                          <a:solidFill>
                            <a:srgbClr val="000000"/>
                          </a:solidFill>
                          <a:ea typeface="微软雅黑" panose="020B0503020204020204" charset="-122"/>
                        </a:rPr>
                        <a:t>贞芪扶正片（胶囊、颗粒）</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限恶性肿瘤放化疗血象指标低下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617220">
                <a:tc>
                  <a:txBody>
                    <a:bodyPr/>
                    <a:lstStyle/>
                    <a:p>
                      <a:pPr indent="0" algn="ctr">
                        <a:buNone/>
                      </a:pPr>
                      <a:r>
                        <a:rPr lang="zh-CN" sz="900" b="0">
                          <a:solidFill>
                            <a:srgbClr val="000000"/>
                          </a:solidFill>
                          <a:ea typeface="微软雅黑" panose="020B0503020204020204" charset="-122"/>
                        </a:rPr>
                        <a:t>甲磺酸阿美替尼片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900" b="0">
                          <a:solidFill>
                            <a:srgbClr val="000000"/>
                          </a:solidFill>
                          <a:ea typeface="微软雅黑" panose="020B0503020204020204" charset="-122"/>
                        </a:rPr>
                        <a:t>限既往因表皮生长因子受体（EGFR）酪氨酸激酶抑制剂（TKI）治疗时或治疗后出现疾病进展，并且经检验确认存在EGFRT790M突变阳性的局部晚期或转移性非小细胞肺癌成人患者。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1682115" y="521970"/>
          <a:ext cx="4414520" cy="5741035"/>
        </p:xfrm>
        <a:graphic>
          <a:graphicData uri="http://schemas.openxmlformats.org/drawingml/2006/table">
            <a:tbl>
              <a:tblPr firstRow="1" bandRow="1">
                <a:tableStyleId>{5C22544A-7EE6-4342-B048-85BDC9FD1C3A}</a:tableStyleId>
              </a:tblPr>
              <a:tblGrid>
                <a:gridCol w="1503680"/>
                <a:gridCol w="2910840"/>
              </a:tblGrid>
              <a:tr h="308610">
                <a:tc>
                  <a:txBody>
                    <a:bodyPr/>
                    <a:lstStyle/>
                    <a:p>
                      <a:pPr indent="0" algn="ctr">
                        <a:buNone/>
                      </a:pPr>
                      <a:r>
                        <a:rPr lang="zh-CN" sz="800" b="0">
                          <a:solidFill>
                            <a:srgbClr val="000000"/>
                          </a:solidFill>
                          <a:ea typeface="微软雅黑" panose="020B0503020204020204" charset="-122"/>
                        </a:rPr>
                        <a:t>药品（西药）</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备注</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338070">
                <a:tc>
                  <a:txBody>
                    <a:bodyPr/>
                    <a:lstStyle/>
                    <a:p>
                      <a:pPr indent="0" algn="ctr">
                        <a:buNone/>
                      </a:pPr>
                      <a:r>
                        <a:rPr lang="zh-CN" sz="800" b="0">
                          <a:solidFill>
                            <a:srgbClr val="000000"/>
                          </a:solidFill>
                          <a:ea typeface="微软雅黑" panose="020B0503020204020204" charset="-122"/>
                        </a:rPr>
                        <a:t>盐酸安罗替尼胶囊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用于既往至少接受过2种系统化疗后出现进展或复发的局部晚期或转移性非小细胞肺癌患者的治疗。对于存在表皮生长因子受体（EGFR）基因突变或间变性淋巴瘤激酶（ALK）阳性的患者，在开始本品治疗前应接受相应的标准靶向药物治疗后进展、且至少接受过2种系统化疗后出现进展或复发。2.用于腺泡状软组织肉瘤、透明细胞肉瘤以及既往至少接受过含蒽环类化疗方案治疗后进展或复发的其他晚期软组织肉瘤患者的治疗。3.用于既往至少接受过2种化疗方案治疗后进展或复发的小细胞肺癌患者的治疗。该适应症是基于一项包括119例既往至少接受过2种化疗方案治疗后进展或复发的小细胞肺癌患者的II期临床试验的结果给予的附条件批准。该适应症的完全批准将取决于正在进行的确证性试验证实本品在该人群的临床获益。4.用于具有临床症状或明确疾病进展的、不可切除的局部晚期或转移性甲状腺髓样癌患者的治疗。该适应症是基于一项包括91例晚期甲状腺髓样癌的IIB期临床试验结果给予的附条件批准。该适应症的完全批准将取决于正在进行的确证性试验证实本品在该人群的临床获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01320">
                <a:tc>
                  <a:txBody>
                    <a:bodyPr/>
                    <a:lstStyle/>
                    <a:p>
                      <a:pPr indent="0" algn="ctr">
                        <a:buNone/>
                      </a:pPr>
                      <a:r>
                        <a:rPr lang="zh-CN" sz="800" b="0">
                          <a:solidFill>
                            <a:srgbClr val="000000"/>
                          </a:solidFill>
                          <a:ea typeface="微软雅黑" panose="020B0503020204020204" charset="-122"/>
                        </a:rPr>
                        <a:t>克唑替尼胶囊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限间变性淋巴瘤激酶（ALK）阳性的局部晚期或转移性非小细胞肺癌患者或ROS1阳性的晚期非小细胞肺癌患者。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06400">
                <a:tc>
                  <a:txBody>
                    <a:bodyPr/>
                    <a:lstStyle/>
                    <a:p>
                      <a:pPr indent="0" algn="ctr">
                        <a:buNone/>
                      </a:pPr>
                      <a:r>
                        <a:rPr lang="zh-CN" sz="800" b="0">
                          <a:solidFill>
                            <a:srgbClr val="000000"/>
                          </a:solidFill>
                          <a:ea typeface="微软雅黑" panose="020B0503020204020204" charset="-122"/>
                        </a:rPr>
                        <a:t>塞瑞替尼胶囊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限间变性淋巴瘤激酶（ALK）阳性的局部晚期或转移性非小细胞肺癌（NSCLC）患者的治疗。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9090">
                <a:tc>
                  <a:txBody>
                    <a:bodyPr/>
                    <a:lstStyle/>
                    <a:p>
                      <a:pPr indent="0" algn="ctr">
                        <a:buNone/>
                      </a:pPr>
                      <a:r>
                        <a:rPr lang="zh-CN" sz="800" b="0">
                          <a:solidFill>
                            <a:srgbClr val="000000"/>
                          </a:solidFill>
                          <a:ea typeface="微软雅黑" panose="020B0503020204020204" charset="-122"/>
                        </a:rPr>
                        <a:t>盐酸阿来替尼胶囊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限间变性淋巴瘤激酶（ALK）阳性的局部晚期或转移性非小细胞肺癌患者。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54330">
                <a:tc>
                  <a:txBody>
                    <a:bodyPr/>
                    <a:lstStyle/>
                    <a:p>
                      <a:pPr indent="0" algn="ctr">
                        <a:buNone/>
                      </a:pPr>
                      <a:r>
                        <a:rPr lang="zh-CN" sz="800" b="0">
                          <a:solidFill>
                            <a:srgbClr val="000000"/>
                          </a:solidFill>
                          <a:ea typeface="微软雅黑" panose="020B0503020204020204" charset="-122"/>
                        </a:rPr>
                        <a:t>培唑帕尼片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限晚期肾细胞癌患者的一线治疗和曾经接受过细胞因子治疗的晚期肾细胞癌的治疗。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9725">
                <a:tc>
                  <a:txBody>
                    <a:bodyPr/>
                    <a:lstStyle/>
                    <a:p>
                      <a:pPr indent="0" algn="ctr">
                        <a:buNone/>
                      </a:pPr>
                      <a:r>
                        <a:rPr lang="zh-CN" sz="800" b="0">
                          <a:solidFill>
                            <a:srgbClr val="000000"/>
                          </a:solidFill>
                          <a:ea typeface="微软雅黑" panose="020B0503020204020204" charset="-122"/>
                        </a:rPr>
                        <a:t>阿昔替尼片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限既往接受过一种酪氨酸激酶抑制剂或细胞因子治疗失败的进展期肾细胞癌(RCC)的成人患者。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92455">
                <a:tc>
                  <a:txBody>
                    <a:bodyPr/>
                    <a:lstStyle/>
                    <a:p>
                      <a:pPr indent="0" algn="ctr">
                        <a:buNone/>
                      </a:pPr>
                      <a:r>
                        <a:rPr lang="zh-CN" sz="800" b="0">
                          <a:solidFill>
                            <a:srgbClr val="000000"/>
                          </a:solidFill>
                          <a:ea typeface="微软雅黑" panose="020B0503020204020204" charset="-122"/>
                        </a:rPr>
                        <a:t>甲磺酸阿帕替尼片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本品单药用于既往至少接受过2种系统化疗后进展或复发的晚期胃腺癌或胃-食管结合部腺癌患者。患者接受治疗时应一般状况良好。2.本品单药用于既往接受过至少一线系统性治疗后失败或不可耐受的晚期肝细胞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25755">
                <a:tc>
                  <a:txBody>
                    <a:bodyPr/>
                    <a:lstStyle/>
                    <a:p>
                      <a:pPr indent="0" algn="ctr">
                        <a:buNone/>
                      </a:pPr>
                      <a:r>
                        <a:rPr lang="zh-CN" sz="800" b="0">
                          <a:solidFill>
                            <a:srgbClr val="000000"/>
                          </a:solidFill>
                          <a:ea typeface="微软雅黑" panose="020B0503020204020204" charset="-122"/>
                        </a:rPr>
                        <a:t>呋喹替尼胶囊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限转移性结直肠癌患者的三线治疗。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3375">
                <a:tc>
                  <a:txBody>
                    <a:bodyPr/>
                    <a:lstStyle/>
                    <a:p>
                      <a:pPr indent="0" algn="ctr">
                        <a:buNone/>
                      </a:pPr>
                      <a:r>
                        <a:rPr lang="zh-CN" sz="800" b="0">
                          <a:solidFill>
                            <a:srgbClr val="000000"/>
                          </a:solidFill>
                          <a:ea typeface="微软雅黑" panose="020B0503020204020204" charset="-122"/>
                        </a:rPr>
                        <a:t>马来酸吡咯替尼片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限表皮生长因子受体2（HER2）阳性的复发或转移性乳腺癌患者的二线治疗。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graphicFrame>
        <p:nvGraphicFramePr>
          <p:cNvPr id="4" name="表格 3"/>
          <p:cNvGraphicFramePr/>
          <p:nvPr/>
        </p:nvGraphicFramePr>
        <p:xfrm>
          <a:off x="6096635" y="521970"/>
          <a:ext cx="4384675" cy="5742305"/>
        </p:xfrm>
        <a:graphic>
          <a:graphicData uri="http://schemas.openxmlformats.org/drawingml/2006/table">
            <a:tbl>
              <a:tblPr firstRow="1" bandRow="1">
                <a:tableStyleId>{5C22544A-7EE6-4342-B048-85BDC9FD1C3A}</a:tableStyleId>
              </a:tblPr>
              <a:tblGrid>
                <a:gridCol w="1510665"/>
                <a:gridCol w="2874010"/>
              </a:tblGrid>
              <a:tr h="314325">
                <a:tc>
                  <a:txBody>
                    <a:bodyPr/>
                    <a:lstStyle/>
                    <a:p>
                      <a:pPr indent="0" algn="ctr">
                        <a:buNone/>
                      </a:pPr>
                      <a:r>
                        <a:rPr lang="zh-CN" sz="800" b="0">
                          <a:solidFill>
                            <a:srgbClr val="000000"/>
                          </a:solidFill>
                          <a:ea typeface="微软雅黑" panose="020B0503020204020204" charset="-122"/>
                        </a:rPr>
                        <a:t>药品（西药）</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备注</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96595">
                <a:tc>
                  <a:txBody>
                    <a:bodyPr/>
                    <a:lstStyle/>
                    <a:p>
                      <a:pPr indent="0" algn="ctr">
                        <a:buNone/>
                      </a:pPr>
                      <a:r>
                        <a:rPr lang="zh-CN" sz="800" b="0">
                          <a:solidFill>
                            <a:srgbClr val="000000"/>
                          </a:solidFill>
                          <a:ea typeface="微软雅黑" panose="020B0503020204020204" charset="-122"/>
                        </a:rPr>
                        <a:t>尼洛替尼胶囊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用于治疗新诊断的费城染色体阳性的慢性髓性白血病（Ph+CML）慢性期成人患者及2岁以上的儿童患者；2.用于对既往治疗（包括伊马替尼）耐药或不耐受的费城染色体阳性的慢性髓性白血病（Ph+CML）慢性期或加速期成人患者以及慢性期2岁以上的儿童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9725">
                <a:tc>
                  <a:txBody>
                    <a:bodyPr/>
                    <a:lstStyle/>
                    <a:p>
                      <a:pPr indent="0" algn="ctr">
                        <a:buNone/>
                      </a:pPr>
                      <a:r>
                        <a:rPr lang="zh-CN" sz="800" b="0">
                          <a:solidFill>
                            <a:srgbClr val="000000"/>
                          </a:solidFill>
                          <a:ea typeface="微软雅黑" panose="020B0503020204020204" charset="-122"/>
                        </a:rPr>
                        <a:t>维莫非尼片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治疗经CFDA批准的检测方法确定的BRAFV600突变阳性的不可切除或转移性黑色素瘤。</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97230">
                <a:tc>
                  <a:txBody>
                    <a:bodyPr/>
                    <a:lstStyle/>
                    <a:p>
                      <a:pPr indent="0" algn="ctr">
                        <a:buNone/>
                      </a:pPr>
                      <a:r>
                        <a:rPr lang="zh-CN" sz="800" b="0">
                          <a:solidFill>
                            <a:srgbClr val="000000"/>
                          </a:solidFill>
                          <a:ea typeface="微软雅黑" panose="020B0503020204020204" charset="-122"/>
                        </a:rPr>
                        <a:t>曲美替尼片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1.BRAFV600突变阳性不可切除或转移性黑色素瘤：联合甲磺酸达拉非尼适用于治疗BRAFV600突变阳性的不可切除或转移性黑色素瘤患者。2.BRAFV600突变阳性黑色素瘤的术后辅助治疗：联合甲磺酸达拉非尼适用于BRAFV600突变阳性的III期黑色素瘤患者完全切除后的辅助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96595">
                <a:tc>
                  <a:txBody>
                    <a:bodyPr/>
                    <a:lstStyle/>
                    <a:p>
                      <a:pPr indent="0" algn="ctr">
                        <a:buNone/>
                      </a:pPr>
                      <a:r>
                        <a:rPr lang="zh-CN" sz="800" b="0">
                          <a:solidFill>
                            <a:srgbClr val="000000"/>
                          </a:solidFill>
                          <a:ea typeface="微软雅黑" panose="020B0503020204020204" charset="-122"/>
                        </a:rPr>
                        <a:t>甲磺酸达拉非尼胶囊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1.BRAFV600突变阳性不可切除或转移性黑色素瘤：联合曲美替尼适用于治疗BRAFV600突变阳性的不可切除或转移性黑色素瘤患者。2.BRAFV600突变阳性黑色素瘤的术后辅助治疗：联合曲美替尼适用于BRAFV600突变阳性的III期黑色素瘤患者完全切除后的辅助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88925">
                <a:tc>
                  <a:txBody>
                    <a:bodyPr/>
                    <a:lstStyle/>
                    <a:p>
                      <a:pPr indent="0" algn="ctr">
                        <a:buNone/>
                      </a:pPr>
                      <a:r>
                        <a:rPr lang="zh-CN" sz="800" b="0">
                          <a:solidFill>
                            <a:srgbClr val="000000"/>
                          </a:solidFill>
                          <a:ea typeface="微软雅黑" panose="020B0503020204020204" charset="-122"/>
                        </a:rPr>
                        <a:t>甲磺酸仑伐替尼胶囊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限既往未接受过全身系统治疗的不可切除的肝细胞癌患者。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9725">
                <a:tc>
                  <a:txBody>
                    <a:bodyPr/>
                    <a:lstStyle/>
                    <a:p>
                      <a:pPr indent="0" algn="ctr">
                        <a:buNone/>
                      </a:pPr>
                      <a:r>
                        <a:rPr lang="zh-CN" sz="800" b="0">
                          <a:solidFill>
                            <a:srgbClr val="000000"/>
                          </a:solidFill>
                          <a:ea typeface="微软雅黑" panose="020B0503020204020204" charset="-122"/>
                        </a:rPr>
                        <a:t>甲苯磺酸多纳非尼片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本品用于既往未接受过全身系统性治疗的不可切除肝细胞癌患者。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58470">
                <a:tc>
                  <a:txBody>
                    <a:bodyPr/>
                    <a:lstStyle/>
                    <a:p>
                      <a:pPr indent="0" algn="ctr">
                        <a:buNone/>
                      </a:pPr>
                      <a:r>
                        <a:rPr lang="zh-CN" sz="800" b="0">
                          <a:solidFill>
                            <a:srgbClr val="000000"/>
                          </a:solidFill>
                          <a:ea typeface="微软雅黑" panose="020B0503020204020204" charset="-122"/>
                        </a:rPr>
                        <a:t>盐酸恩沙替尼胶囊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适用于此前接受过克唑替尼治疗后进展的或者对克唑替尼不耐受的间变性淋巴瘤激酶（ALK）阳性的局部晚期或转移性非小细胞肺癌（NSCLC）患者的治疗。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395095">
                <a:tc>
                  <a:txBody>
                    <a:bodyPr/>
                    <a:lstStyle/>
                    <a:p>
                      <a:pPr indent="0" algn="ctr">
                        <a:buNone/>
                      </a:pPr>
                      <a:r>
                        <a:rPr lang="zh-CN" sz="800" b="0">
                          <a:solidFill>
                            <a:srgbClr val="000000"/>
                          </a:solidFill>
                          <a:ea typeface="微软雅黑" panose="020B0503020204020204" charset="-122"/>
                        </a:rPr>
                        <a:t>甲磺酸伏美替尼片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用于既往经表皮生长因子受体(EGFR)酪氨酸激酶抑制剂(TKI)治疗时或治疗后出现疾病进展，并且经检测确认存在EGFRT790M突变阳性的局部晚期或转移性非小细胞性肺癌(NSCLC)成人患者的治疗。该适应症是基于一项包括220例不可手术切除的局部晚期或转移性、经第一/第二代EGFRTKI治疗进展并伴有EGFRT790M突变阳性、或原发性EGFRT790M突变阳性NSCLC患者的IIb期临床试验的结果给予的附条件批准。该适应症的完全批准将取决于正在进行的确证性随机对照试验证实本品的临床获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02920">
                <a:tc>
                  <a:txBody>
                    <a:bodyPr/>
                    <a:lstStyle/>
                    <a:p>
                      <a:pPr indent="0" algn="ctr">
                        <a:buNone/>
                      </a:pPr>
                      <a:r>
                        <a:rPr lang="zh-CN" sz="800" b="0">
                          <a:solidFill>
                            <a:srgbClr val="000000"/>
                          </a:solidFill>
                          <a:ea typeface="微软雅黑" panose="020B0503020204020204" charset="-122"/>
                        </a:rPr>
                        <a:t>达可替尼片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单药用于表皮生长因子受体（EGFR）19号外显子缺失突变或21号外显子L858R置换突变的局部晚期或转移性非小细胞肺癌（NSCLC）患者的一线治疗。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1977390" y="598805"/>
          <a:ext cx="4110355" cy="5773420"/>
        </p:xfrm>
        <a:graphic>
          <a:graphicData uri="http://schemas.openxmlformats.org/drawingml/2006/table">
            <a:tbl>
              <a:tblPr firstRow="1" bandRow="1">
                <a:tableStyleId>{5C22544A-7EE6-4342-B048-85BDC9FD1C3A}</a:tableStyleId>
              </a:tblPr>
              <a:tblGrid>
                <a:gridCol w="1430655"/>
                <a:gridCol w="2679700"/>
              </a:tblGrid>
              <a:tr h="252095">
                <a:tc>
                  <a:txBody>
                    <a:bodyPr/>
                    <a:lstStyle/>
                    <a:p>
                      <a:pPr indent="0" algn="ctr">
                        <a:buNone/>
                      </a:pPr>
                      <a:r>
                        <a:rPr lang="zh-CN" sz="800" b="0">
                          <a:solidFill>
                            <a:srgbClr val="000000"/>
                          </a:solidFill>
                          <a:ea typeface="微软雅黑" panose="020B0503020204020204" charset="-122"/>
                        </a:rPr>
                        <a:t>药品（西药）</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备注</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891540">
                <a:tc>
                  <a:txBody>
                    <a:bodyPr/>
                    <a:lstStyle/>
                    <a:p>
                      <a:pPr indent="0" algn="ctr">
                        <a:buNone/>
                      </a:pPr>
                      <a:r>
                        <a:rPr lang="zh-CN" sz="800" b="0">
                          <a:solidFill>
                            <a:srgbClr val="000000"/>
                          </a:solidFill>
                          <a:ea typeface="微软雅黑" panose="020B0503020204020204" charset="-122"/>
                        </a:rPr>
                        <a:t>奥布替尼片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适用于治疗：1.既往至少接受过一种治疗的成人套细胞淋巴瘤（MCL）患者。2.既往至少接受过一种治疗的成人慢性淋巴细胞白血病（CLL）/小淋巴细胞淋巴瘤（SLL）患者。上述适应症分别基于一项单臂临床试验的客观缓解率结果给予的附条件批准。本品的完全批准将取决于正在开展中的确证性随机对照临床试验结果。</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86740">
                <a:tc>
                  <a:txBody>
                    <a:bodyPr/>
                    <a:lstStyle/>
                    <a:p>
                      <a:pPr indent="0" algn="ctr">
                        <a:buNone/>
                      </a:pPr>
                      <a:r>
                        <a:rPr lang="zh-CN" sz="800" b="0">
                          <a:solidFill>
                            <a:srgbClr val="000000"/>
                          </a:solidFill>
                          <a:ea typeface="微软雅黑" panose="020B0503020204020204" charset="-122"/>
                        </a:rPr>
                        <a:t>阿贝西利片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适用于激素受体（HR）阳性、人表皮生长因子受体2（HER2）阴性的局部晚期或转移性乳腺癌：1.与芳香化酶抑制剂联合使用作为绝经后女性患者的初始内分泌治疗；2.与氟维司群联合用于既往曾接受内分泌治疗后出现疾病进展的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96545">
                <a:tc>
                  <a:txBody>
                    <a:bodyPr/>
                    <a:lstStyle/>
                    <a:p>
                      <a:pPr indent="0" algn="ctr">
                        <a:buNone/>
                      </a:pPr>
                      <a:r>
                        <a:rPr lang="zh-CN" sz="800" b="0">
                          <a:solidFill>
                            <a:srgbClr val="000000"/>
                          </a:solidFill>
                          <a:ea typeface="微软雅黑" panose="020B0503020204020204" charset="-122"/>
                        </a:rPr>
                        <a:t>马来酸奈拉替尼片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适用于人类表皮生长因子受体2（HER2）阳性的早期乳腺癌成年患者，在接受含曲妥珠单抗辅助治疗之后的强化辅助治疗。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247775">
                <a:tc>
                  <a:txBody>
                    <a:bodyPr/>
                    <a:lstStyle/>
                    <a:p>
                      <a:pPr indent="0" algn="ctr">
                        <a:buNone/>
                      </a:pPr>
                      <a:r>
                        <a:rPr lang="zh-CN" sz="800" b="0">
                          <a:solidFill>
                            <a:srgbClr val="000000"/>
                          </a:solidFill>
                          <a:ea typeface="微软雅黑" panose="020B0503020204020204" charset="-122"/>
                        </a:rPr>
                        <a:t>盐酸埃克替尼片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本品单药适用于治疗表皮生长因子受体（EGFR)基因具有敏感突变的局部晚期或转移性非小细胞肺癌（NSCLC）患者的一线治疗。2.本品单药可试用于治疗既往接受过至少一个化疗方案失败后的局部晚期或转移性非小细胞肺癌（NSCLC），既往化疗主要是指以铂类为基础的联合化疗。3.本品单药适用于II-IIIA期伴有表皮生长因子受体（EGFR）基因敏感突变非小细胞肺癌（NSCLC）术后辅助治疗。4.不推荐本品用于EGFR野生型非小细胞肺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12090">
                <a:tc>
                  <a:txBody>
                    <a:bodyPr/>
                    <a:lstStyle/>
                    <a:p>
                      <a:pPr indent="0" algn="ctr">
                        <a:buNone/>
                      </a:pPr>
                      <a:r>
                        <a:rPr lang="zh-CN" sz="800" b="0">
                          <a:solidFill>
                            <a:srgbClr val="000000"/>
                          </a:solidFill>
                          <a:ea typeface="微软雅黑" panose="020B0503020204020204" charset="-122"/>
                        </a:rPr>
                        <a:t>培门冬酶注射液</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儿童急性淋巴细胞白血病患者的一线治疗。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57200">
                <a:tc>
                  <a:txBody>
                    <a:bodyPr/>
                    <a:lstStyle/>
                    <a:p>
                      <a:pPr indent="0" algn="ctr">
                        <a:buNone/>
                      </a:pPr>
                      <a:r>
                        <a:rPr lang="zh-CN" sz="800" b="0">
                          <a:solidFill>
                            <a:srgbClr val="000000"/>
                          </a:solidFill>
                          <a:ea typeface="微软雅黑" panose="020B0503020204020204" charset="-122"/>
                        </a:rPr>
                        <a:t>重组人血管内皮抑制素注射液</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限晚期非小细胞肺癌患者。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827405">
                <a:tc>
                  <a:txBody>
                    <a:bodyPr/>
                    <a:lstStyle/>
                    <a:p>
                      <a:pPr indent="0" algn="ctr">
                        <a:buNone/>
                      </a:pPr>
                      <a:r>
                        <a:rPr lang="zh-CN" sz="800" b="0">
                          <a:solidFill>
                            <a:srgbClr val="000000"/>
                          </a:solidFill>
                          <a:ea typeface="微软雅黑" panose="020B0503020204020204" charset="-122"/>
                        </a:rPr>
                        <a:t>西达本胺片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限既往至少接受过1次全身化疗的复发或难治的外周T细胞淋巴瘤（PTCL）患者。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725805">
                <a:tc>
                  <a:txBody>
                    <a:bodyPr/>
                    <a:lstStyle/>
                    <a:p>
                      <a:pPr indent="0" algn="ctr">
                        <a:buNone/>
                      </a:pPr>
                      <a:r>
                        <a:rPr lang="zh-CN" sz="800" b="0">
                          <a:solidFill>
                            <a:srgbClr val="000000"/>
                          </a:solidFill>
                          <a:ea typeface="微软雅黑" panose="020B0503020204020204" charset="-122"/>
                        </a:rPr>
                        <a:t>奥拉帕利片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携带胚系或体细胞BRCA突变的（gBRCAm或sBRCAm）晚期上皮性卵巢癌、输卵管癌或原发性腹膜癌初治成人患者在一线含铂化疗达到完全缓解或部分缓解后的维持治疗；铂敏感的复发性上皮性卵巢癌、输卵管癌或原发性腹膜癌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graphicFrame>
        <p:nvGraphicFramePr>
          <p:cNvPr id="3" name="表格 2"/>
          <p:cNvGraphicFramePr/>
          <p:nvPr/>
        </p:nvGraphicFramePr>
        <p:xfrm>
          <a:off x="6087745" y="598805"/>
          <a:ext cx="4256405" cy="5774690"/>
        </p:xfrm>
        <a:graphic>
          <a:graphicData uri="http://schemas.openxmlformats.org/drawingml/2006/table">
            <a:tbl>
              <a:tblPr firstRow="1" bandRow="1">
                <a:tableStyleId>{5C22544A-7EE6-4342-B048-85BDC9FD1C3A}</a:tableStyleId>
              </a:tblPr>
              <a:tblGrid>
                <a:gridCol w="1423670"/>
                <a:gridCol w="2832735"/>
              </a:tblGrid>
              <a:tr h="252095">
                <a:tc>
                  <a:txBody>
                    <a:bodyPr/>
                    <a:lstStyle/>
                    <a:p>
                      <a:pPr indent="0" algn="ctr">
                        <a:buNone/>
                      </a:pPr>
                      <a:r>
                        <a:rPr lang="zh-CN" sz="800" b="0">
                          <a:solidFill>
                            <a:srgbClr val="000000"/>
                          </a:solidFill>
                          <a:ea typeface="微软雅黑" panose="020B0503020204020204" charset="-122"/>
                        </a:rPr>
                        <a:t>药品（西药）</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备注</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831215">
                <a:tc>
                  <a:txBody>
                    <a:bodyPr/>
                    <a:lstStyle/>
                    <a:p>
                      <a:pPr indent="0" algn="ctr">
                        <a:buNone/>
                      </a:pPr>
                      <a:r>
                        <a:rPr lang="zh-CN" sz="800" b="0">
                          <a:solidFill>
                            <a:srgbClr val="000000"/>
                          </a:solidFill>
                          <a:ea typeface="微软雅黑" panose="020B0503020204020204" charset="-122"/>
                        </a:rPr>
                        <a:t>氟唑帕利胶囊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用于既往经过二线及以上化疗的伴有胚系BRCA突变(gBRCAm)的铂敏感复发性卵巢癌、输卵管癌或原发性腹膜癌患者的治疗。2.用于铂敏感的复发性上皮性卵巢癌、输卵管癌或原发性腹膜癌成人患者在含铂化疗达到完全缓解或部分缓解后的维持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068705">
                <a:tc>
                  <a:txBody>
                    <a:bodyPr/>
                    <a:lstStyle/>
                    <a:p>
                      <a:pPr indent="0" algn="ctr">
                        <a:buNone/>
                      </a:pPr>
                      <a:r>
                        <a:rPr lang="zh-CN" sz="800" b="0">
                          <a:solidFill>
                            <a:srgbClr val="000000"/>
                          </a:solidFill>
                          <a:ea typeface="微软雅黑" panose="020B0503020204020204" charset="-122"/>
                        </a:rPr>
                        <a:t>帕米帕利胶囊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用于既往经过二线及以上化疗的伴有胚系BRCA（gBRCA）突变的复发性晚期卵巢癌、输卵管癌或原发性腹膜癌患者的治疗。该适应症是基于一项包括113例既往经过二线及以上化疗的伴有gBRCA突变的复发性晚期卵巢癌、输卵管癌或原发性腹膜癌患者中开展的开放性、多中心、单臂、II期临床试验结果给予的附条件批准。该适应症的完全批准将取决于正在进行的确证性试验证实本品在该人群的临床获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87375">
                <a:tc>
                  <a:txBody>
                    <a:bodyPr/>
                    <a:lstStyle/>
                    <a:p>
                      <a:pPr indent="0" algn="ctr">
                        <a:buNone/>
                      </a:pPr>
                      <a:r>
                        <a:rPr lang="zh-CN" sz="800" b="0">
                          <a:solidFill>
                            <a:srgbClr val="000000"/>
                          </a:solidFill>
                          <a:ea typeface="微软雅黑" panose="020B0503020204020204" charset="-122"/>
                        </a:rPr>
                        <a:t>甲磺酸艾立布林注射液</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本品适用于既往接受过至少两种化疗方案的局部晚期或转移性乳腺癌患者。既往的化疗方案应包含一种蒽环类和一种紫杉烷类药物。</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068705">
                <a:tc>
                  <a:txBody>
                    <a:bodyPr/>
                    <a:lstStyle/>
                    <a:p>
                      <a:pPr indent="0" algn="ctr">
                        <a:buNone/>
                      </a:pPr>
                      <a:r>
                        <a:rPr lang="zh-CN" sz="800" b="0">
                          <a:solidFill>
                            <a:srgbClr val="000000"/>
                          </a:solidFill>
                          <a:ea typeface="微软雅黑" panose="020B0503020204020204" charset="-122"/>
                        </a:rPr>
                        <a:t>注射用维迪西妥单抗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适用于至少接受过2个系统化疗的HER2过表达局部晚期或转移性胃癌（包括胃食管结合部腺癌）的患者，HER2过表达定义为HER2免疫组织化学检查结果为2+或3+。该适应症是基于一项HER2过表达的局部晚期或转移性胃癌患者（包括胃食管结合部腺癌）的II期单臂临床试验结果给予的附条件批准。该适应症的完全获批将取决于正在开展中的确证性随机对照临床试验能否证实本品在该人群的临床获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64515">
                <a:tc>
                  <a:txBody>
                    <a:bodyPr/>
                    <a:lstStyle/>
                    <a:p>
                      <a:pPr indent="0" algn="ctr">
                        <a:buNone/>
                      </a:pPr>
                      <a:r>
                        <a:rPr lang="zh-CN" sz="800" b="0">
                          <a:solidFill>
                            <a:srgbClr val="000000"/>
                          </a:solidFill>
                          <a:ea typeface="微软雅黑" panose="020B0503020204020204" charset="-122"/>
                        </a:rPr>
                        <a:t>恩扎卢胺软胶囊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限雄激素剥夺治疗（ADT）失败后无症状或有轻微症状且未接受化疗的转移性去势抵抗性前列腺癌（CRPC）成年患者的治疗。</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58470">
                <a:tc>
                  <a:txBody>
                    <a:bodyPr/>
                    <a:lstStyle/>
                    <a:p>
                      <a:pPr indent="0" algn="ctr">
                        <a:buNone/>
                      </a:pPr>
                      <a:r>
                        <a:rPr lang="zh-CN" sz="800" b="0">
                          <a:solidFill>
                            <a:srgbClr val="000000"/>
                          </a:solidFill>
                          <a:ea typeface="微软雅黑" panose="020B0503020204020204" charset="-122"/>
                        </a:rPr>
                        <a:t>阿帕他胺片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1.转移性内分泌治疗敏感性前列腺癌（mHSPC）成年患者。2.有高危转移风险的非转移性去势抵抗性前列腺癌（NM-CRPC）成年患者。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64490">
                <a:tc>
                  <a:txBody>
                    <a:bodyPr/>
                    <a:lstStyle/>
                    <a:p>
                      <a:pPr indent="0" algn="ctr">
                        <a:buNone/>
                      </a:pPr>
                      <a:r>
                        <a:rPr lang="zh-CN" sz="800" b="0">
                          <a:solidFill>
                            <a:srgbClr val="000000"/>
                          </a:solidFill>
                          <a:ea typeface="微软雅黑" panose="020B0503020204020204" charset="-122"/>
                        </a:rPr>
                        <a:t>达罗他胺片</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适用于治疗有高危转移风险的非转移性去势抵抗性前列腺癌（NM-CRPC）成年患者。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67690">
                <a:tc>
                  <a:txBody>
                    <a:bodyPr/>
                    <a:lstStyle/>
                    <a:p>
                      <a:pPr indent="0" algn="ctr">
                        <a:buNone/>
                      </a:pPr>
                      <a:r>
                        <a:rPr lang="zh-CN" sz="800" b="0">
                          <a:solidFill>
                            <a:srgbClr val="000000"/>
                          </a:solidFill>
                          <a:ea typeface="微软雅黑" panose="020B0503020204020204" charset="-122"/>
                        </a:rPr>
                        <a:t>泊马度胺胶囊</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800" b="0">
                          <a:solidFill>
                            <a:srgbClr val="000000"/>
                          </a:solidFill>
                          <a:ea typeface="微软雅黑" panose="020B0503020204020204" charset="-122"/>
                        </a:rPr>
                        <a:t>本品与地塞米松联用，适用于既往接受过至少两种治疗（包括来那度胺和一种蛋白酶体抑制剂），且在最后一次治疗期间或治疗结束后60天内发生疾病进展的成年多发性骨髓瘤患者。</a:t>
                      </a:r>
                      <a:endParaRPr lang="zh-CN" altLang="en-US" sz="8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937895" y="866140"/>
            <a:ext cx="5953125" cy="368300"/>
          </a:xfrm>
          <a:prstGeom prst="rect">
            <a:avLst/>
          </a:prstGeom>
          <a:noFill/>
        </p:spPr>
        <p:txBody>
          <a:bodyPr wrap="square" rtlCol="0">
            <a:spAutoFit/>
          </a:bodyPr>
          <a:lstStyle/>
          <a:p>
            <a:endParaRPr lang="zh-CN" altLang="en-US"/>
          </a:p>
        </p:txBody>
      </p:sp>
      <p:sp>
        <p:nvSpPr>
          <p:cNvPr id="4" name="文本框 3"/>
          <p:cNvSpPr txBox="1"/>
          <p:nvPr/>
        </p:nvSpPr>
        <p:spPr>
          <a:xfrm>
            <a:off x="1052195" y="918210"/>
            <a:ext cx="6950710" cy="429895"/>
          </a:xfrm>
          <a:prstGeom prst="rect">
            <a:avLst/>
          </a:prstGeom>
          <a:noFill/>
        </p:spPr>
        <p:txBody>
          <a:bodyPr wrap="square" rtlCol="0">
            <a:spAutoFit/>
          </a:bodyPr>
          <a:lstStyle/>
          <a:p>
            <a:r>
              <a:rPr lang="zh-CN" altLang="en-US" sz="2200">
                <a:latin typeface="微软雅黑" panose="020B0503020204020204" charset="-122"/>
                <a:ea typeface="微软雅黑" panose="020B0503020204020204" charset="-122"/>
              </a:rPr>
              <a:t>门诊、</a:t>
            </a:r>
            <a:r>
              <a:rPr lang="zh-CN" altLang="en-US" sz="2200">
                <a:latin typeface="微软雅黑" panose="020B0503020204020204" charset="-122"/>
                <a:ea typeface="微软雅黑" panose="020B0503020204020204" charset="-122"/>
                <a:sym typeface="+mn-ea"/>
              </a:rPr>
              <a:t>购药</a:t>
            </a:r>
            <a:r>
              <a:rPr lang="en-US" altLang="zh-CN" sz="2200">
                <a:latin typeface="微软雅黑" panose="020B0503020204020204" charset="-122"/>
                <a:ea typeface="微软雅黑" panose="020B0503020204020204" charset="-122"/>
                <a:sym typeface="+mn-ea"/>
              </a:rPr>
              <a:t>/</a:t>
            </a:r>
            <a:r>
              <a:rPr lang="zh-CN" altLang="en-US" sz="2200">
                <a:latin typeface="微软雅黑" panose="020B0503020204020204" charset="-122"/>
                <a:ea typeface="微软雅黑" panose="020B0503020204020204" charset="-122"/>
              </a:rPr>
              <a:t>住院药品限乙肝（职工医疗保险）</a:t>
            </a:r>
            <a:r>
              <a:rPr lang="zh-CN" altLang="en-US"/>
              <a:t>	</a:t>
            </a:r>
            <a:endParaRPr lang="zh-CN" altLang="en-US"/>
          </a:p>
        </p:txBody>
      </p:sp>
      <p:graphicFrame>
        <p:nvGraphicFramePr>
          <p:cNvPr id="5" name="表格 4"/>
          <p:cNvGraphicFramePr/>
          <p:nvPr/>
        </p:nvGraphicFramePr>
        <p:xfrm>
          <a:off x="338455" y="1981200"/>
          <a:ext cx="11515090" cy="2103120"/>
        </p:xfrm>
        <a:graphic>
          <a:graphicData uri="http://schemas.openxmlformats.org/drawingml/2006/table">
            <a:tbl>
              <a:tblPr firstRow="1" bandRow="1">
                <a:tableStyleId>{5C22544A-7EE6-4342-B048-85BDC9FD1C3A}</a:tableStyleId>
              </a:tblPr>
              <a:tblGrid>
                <a:gridCol w="1483360"/>
                <a:gridCol w="1444625"/>
                <a:gridCol w="3875405"/>
                <a:gridCol w="1328420"/>
                <a:gridCol w="3383280"/>
              </a:tblGrid>
              <a:tr h="240030">
                <a:tc>
                  <a:txBody>
                    <a:bodyPr/>
                    <a:lstStyle/>
                    <a:p>
                      <a:pPr indent="0" algn="ctr">
                        <a:buNone/>
                      </a:pPr>
                      <a:r>
                        <a:rPr lang="zh-CN" sz="1200" b="0">
                          <a:solidFill>
                            <a:srgbClr val="000000"/>
                          </a:solidFill>
                          <a:latin typeface="微软雅黑" panose="020B0503020204020204" charset="-122"/>
                          <a:ea typeface="微软雅黑" panose="020B0503020204020204" charset="-122"/>
                        </a:rPr>
                        <a:t>药品（西药）</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剂型</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备注</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药品（西药）</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剂型</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r>
              <a:tr h="383540">
                <a:tc>
                  <a:txBody>
                    <a:bodyPr/>
                    <a:lstStyle/>
                    <a:p>
                      <a:pPr indent="0" algn="ctr">
                        <a:buNone/>
                      </a:pPr>
                      <a:r>
                        <a:rPr lang="zh-CN" sz="1200" b="0">
                          <a:solidFill>
                            <a:srgbClr val="000000"/>
                          </a:solidFill>
                          <a:latin typeface="微软雅黑" panose="020B0503020204020204" charset="-122"/>
                          <a:ea typeface="微软雅黑" panose="020B0503020204020204" charset="-122"/>
                        </a:rPr>
                        <a:t>拉米夫定</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口服常释剂型</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latin typeface="微软雅黑" panose="020B0503020204020204" charset="-122"/>
                          <a:ea typeface="微软雅黑" panose="020B0503020204020204" charset="-122"/>
                        </a:rPr>
                        <a:t>限有活动性乙型肝炎的明确诊断及检验证据或母婴乙肝传播阻断</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安络化纤丸</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1200" b="0">
                          <a:solidFill>
                            <a:srgbClr val="000000"/>
                          </a:solidFill>
                          <a:latin typeface="微软雅黑" panose="020B0503020204020204" charset="-122"/>
                          <a:ea typeface="微软雅黑" panose="020B0503020204020204" charset="-122"/>
                        </a:rPr>
                        <a:t>限有乙肝导致肝硬化的明确诊断证据</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r>
              <a:tr h="384175">
                <a:tc>
                  <a:txBody>
                    <a:bodyPr/>
                    <a:lstStyle/>
                    <a:p>
                      <a:pPr indent="0" algn="ctr">
                        <a:buNone/>
                      </a:pPr>
                      <a:r>
                        <a:rPr lang="zh-CN" sz="1200" b="0">
                          <a:solidFill>
                            <a:srgbClr val="000000"/>
                          </a:solidFill>
                          <a:latin typeface="微软雅黑" panose="020B0503020204020204" charset="-122"/>
                          <a:ea typeface="微软雅黑" panose="020B0503020204020204" charset="-122"/>
                        </a:rPr>
                        <a:t>替比夫定</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口服常释剂型</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latin typeface="微软雅黑" panose="020B0503020204020204" charset="-122"/>
                          <a:ea typeface="微软雅黑" panose="020B0503020204020204" charset="-122"/>
                        </a:rPr>
                        <a:t>限有活动性乙型肝炎的明确诊断及检验证据或母婴乙肝传播阻断</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六味五灵片</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1200" b="0">
                          <a:solidFill>
                            <a:srgbClr val="000000"/>
                          </a:solidFill>
                          <a:latin typeface="微软雅黑" panose="020B0503020204020204" charset="-122"/>
                          <a:ea typeface="微软雅黑" panose="020B0503020204020204" charset="-122"/>
                        </a:rPr>
                        <a:t>限有转氨酶增高的慢性乙肝患者且经过中医辨证有符合说明书标明证候的</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r>
              <a:tr h="240030">
                <a:tc>
                  <a:txBody>
                    <a:bodyPr/>
                    <a:lstStyle/>
                    <a:p>
                      <a:pPr indent="0" algn="ctr">
                        <a:buNone/>
                      </a:pPr>
                      <a:r>
                        <a:rPr lang="zh-CN" sz="1200" b="0">
                          <a:solidFill>
                            <a:srgbClr val="000000"/>
                          </a:solidFill>
                          <a:latin typeface="微软雅黑" panose="020B0503020204020204" charset="-122"/>
                          <a:ea typeface="微软雅黑" panose="020B0503020204020204" charset="-122"/>
                        </a:rPr>
                        <a:t>丙酚替诺福韦</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latin typeface="微软雅黑" panose="020B0503020204020204" charset="-122"/>
                          <a:ea typeface="微软雅黑" panose="020B0503020204020204" charset="-122"/>
                        </a:rPr>
                        <a:t>口服常释剂型</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latin typeface="微软雅黑" panose="020B0503020204020204" charset="-122"/>
                          <a:ea typeface="微软雅黑" panose="020B0503020204020204" charset="-122"/>
                        </a:rPr>
                        <a:t>限慢性乙型肝炎患者。</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latin typeface="微软雅黑" panose="020B0503020204020204" charset="-122"/>
                          <a:ea typeface="微软雅黑" panose="020B0503020204020204" charset="-122"/>
                        </a:rPr>
                        <a:t>艾米替诺福韦片</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1200" b="0">
                          <a:solidFill>
                            <a:srgbClr val="000000"/>
                          </a:solidFill>
                          <a:latin typeface="微软雅黑" panose="020B0503020204020204" charset="-122"/>
                          <a:ea typeface="微软雅黑" panose="020B0503020204020204" charset="-122"/>
                        </a:rPr>
                        <a:t>本品适用于慢性乙型肝炎成人患者的治疗。</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r>
              <a:tr h="383540">
                <a:tc>
                  <a:txBody>
                    <a:bodyPr/>
                    <a:lstStyle/>
                    <a:p>
                      <a:pPr indent="0" algn="ctr">
                        <a:buNone/>
                      </a:pPr>
                      <a:endParaRPr lang="en-US"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latin typeface="微软雅黑" panose="020B0503020204020204" charset="-122"/>
                          <a:ea typeface="微软雅黑" panose="020B0503020204020204" charset="-122"/>
                        </a:rPr>
                        <a:t>重组细胞因子基因衍生蛋白注射液</a:t>
                      </a:r>
                      <a:endParaRPr lang="zh-CN"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c>
                  <a:txBody>
                    <a:bodyPr/>
                    <a:lstStyle/>
                    <a:p>
                      <a:pPr indent="0">
                        <a:buNone/>
                      </a:pPr>
                      <a:r>
                        <a:rPr lang="zh-CN" sz="1200" b="0">
                          <a:solidFill>
                            <a:srgbClr val="000000"/>
                          </a:solidFill>
                          <a:latin typeface="微软雅黑" panose="020B0503020204020204" charset="-122"/>
                          <a:ea typeface="微软雅黑" panose="020B0503020204020204" charset="-122"/>
                          <a:cs typeface="微软雅黑" panose="020B0503020204020204" charset="-122"/>
                        </a:rPr>
                        <a:t>限HBeAg阳性的慢性乙型肝炎患者。</a:t>
                      </a:r>
                      <a:endParaRPr lang="zh-CN" altLang="en-US" sz="1200" b="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BE9ED"/>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1560" y="1647190"/>
            <a:ext cx="4314825" cy="429895"/>
          </a:xfrm>
          <a:prstGeom prst="rect">
            <a:avLst/>
          </a:prstGeom>
          <a:noFill/>
        </p:spPr>
        <p:txBody>
          <a:bodyPr wrap="square" rtlCol="0" anchor="t">
            <a:spAutoFit/>
          </a:bodyPr>
          <a:lstStyle/>
          <a:p>
            <a:r>
              <a:rPr lang="zh-CN" altLang="en-US" sz="2200">
                <a:latin typeface="微软雅黑" panose="020B0503020204020204" charset="-122"/>
                <a:ea typeface="微软雅黑" panose="020B0503020204020204" charset="-122"/>
              </a:rPr>
              <a:t>门诊</a:t>
            </a:r>
            <a:r>
              <a:rPr lang="zh-CN" altLang="en-US" sz="2200">
                <a:latin typeface="微软雅黑" panose="020B0503020204020204" charset="-122"/>
                <a:ea typeface="微软雅黑" panose="020B0503020204020204" charset="-122"/>
                <a:sym typeface="+mn-ea"/>
              </a:rPr>
              <a:t>、购药</a:t>
            </a:r>
            <a:r>
              <a:rPr lang="en-US" altLang="zh-CN" sz="2200">
                <a:latin typeface="微软雅黑" panose="020B0503020204020204" charset="-122"/>
                <a:ea typeface="微软雅黑" panose="020B0503020204020204" charset="-122"/>
                <a:sym typeface="+mn-ea"/>
              </a:rPr>
              <a:t>/</a:t>
            </a:r>
            <a:r>
              <a:rPr lang="zh-CN" altLang="en-US" sz="2200">
                <a:latin typeface="微软雅黑" panose="020B0503020204020204" charset="-122"/>
                <a:ea typeface="微软雅黑" panose="020B0503020204020204" charset="-122"/>
              </a:rPr>
              <a:t>住院药品限血透</a:t>
            </a:r>
            <a:endParaRPr lang="zh-CN" altLang="en-US" sz="2200">
              <a:latin typeface="微软雅黑" panose="020B0503020204020204" charset="-122"/>
              <a:ea typeface="微软雅黑" panose="020B0503020204020204" charset="-122"/>
            </a:endParaRPr>
          </a:p>
        </p:txBody>
      </p:sp>
      <p:graphicFrame>
        <p:nvGraphicFramePr>
          <p:cNvPr id="3" name="表格 2"/>
          <p:cNvGraphicFramePr/>
          <p:nvPr/>
        </p:nvGraphicFramePr>
        <p:xfrm>
          <a:off x="1051560" y="2704465"/>
          <a:ext cx="10070465" cy="2191385"/>
        </p:xfrm>
        <a:graphic>
          <a:graphicData uri="http://schemas.openxmlformats.org/drawingml/2006/table">
            <a:tbl>
              <a:tblPr firstRow="1" bandRow="1">
                <a:tableStyleId>{5C22544A-7EE6-4342-B048-85BDC9FD1C3A}</a:tableStyleId>
              </a:tblPr>
              <a:tblGrid>
                <a:gridCol w="3096260"/>
                <a:gridCol w="1965960"/>
                <a:gridCol w="5008245"/>
              </a:tblGrid>
              <a:tr h="313055">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左卡尼汀</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限长期血透患者在血透期间使用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帕立骨化醇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限血透且有继发性甲状旁腺功能亢进的患者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西那卡塞</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口服常释剂型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限血透且有继发性甲状旁腺功能亢进的患者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骨化三醇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限肾透析并有低钙血症的患者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司维拉姆</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口服常释剂型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限透析患者高磷血症。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3055">
                <a:tc>
                  <a:txBody>
                    <a:bodyPr/>
                    <a:lstStyle/>
                    <a:p>
                      <a:pPr indent="0" algn="ctr">
                        <a:buNone/>
                      </a:pPr>
                      <a:r>
                        <a:rPr lang="zh-CN" sz="1200" b="0">
                          <a:solidFill>
                            <a:srgbClr val="000000"/>
                          </a:solidFill>
                          <a:ea typeface="微软雅黑" panose="020B0503020204020204" charset="-122"/>
                        </a:rPr>
                        <a:t>碳酸镧</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咀嚼片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限透析患者高磷血症。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0925" y="1643380"/>
            <a:ext cx="4469130" cy="429895"/>
          </a:xfrm>
          <a:prstGeom prst="rect">
            <a:avLst/>
          </a:prstGeom>
          <a:noFill/>
        </p:spPr>
        <p:txBody>
          <a:bodyPr wrap="square" rtlCol="0" anchor="t">
            <a:spAutoFit/>
          </a:bodyPr>
          <a:lstStyle/>
          <a:p>
            <a:r>
              <a:rPr lang="zh-CN" altLang="en-US" sz="2200">
                <a:latin typeface="微软雅黑" panose="020B0503020204020204" charset="-122"/>
                <a:ea typeface="微软雅黑" panose="020B0503020204020204" charset="-122"/>
              </a:rPr>
              <a:t>门诊</a:t>
            </a:r>
            <a:r>
              <a:rPr lang="zh-CN" altLang="en-US" sz="2200">
                <a:latin typeface="微软雅黑" panose="020B0503020204020204" charset="-122"/>
                <a:ea typeface="微软雅黑" panose="020B0503020204020204" charset="-122"/>
                <a:sym typeface="+mn-ea"/>
              </a:rPr>
              <a:t>、购药</a:t>
            </a:r>
            <a:r>
              <a:rPr lang="en-US" altLang="zh-CN" sz="2200">
                <a:latin typeface="微软雅黑" panose="020B0503020204020204" charset="-122"/>
                <a:ea typeface="微软雅黑" panose="020B0503020204020204" charset="-122"/>
                <a:sym typeface="+mn-ea"/>
              </a:rPr>
              <a:t>/</a:t>
            </a:r>
            <a:r>
              <a:rPr lang="zh-CN" altLang="en-US" sz="2200">
                <a:latin typeface="微软雅黑" panose="020B0503020204020204" charset="-122"/>
                <a:ea typeface="微软雅黑" panose="020B0503020204020204" charset="-122"/>
              </a:rPr>
              <a:t>住院药品限血友病</a:t>
            </a:r>
            <a:endParaRPr lang="zh-CN" altLang="en-US" sz="2200">
              <a:latin typeface="微软雅黑" panose="020B0503020204020204" charset="-122"/>
              <a:ea typeface="微软雅黑" panose="020B0503020204020204" charset="-122"/>
            </a:endParaRPr>
          </a:p>
        </p:txBody>
      </p:sp>
      <p:graphicFrame>
        <p:nvGraphicFramePr>
          <p:cNvPr id="3" name="表格 2"/>
          <p:cNvGraphicFramePr/>
          <p:nvPr/>
        </p:nvGraphicFramePr>
        <p:xfrm>
          <a:off x="676275" y="2706370"/>
          <a:ext cx="10847705" cy="1348740"/>
        </p:xfrm>
        <a:graphic>
          <a:graphicData uri="http://schemas.openxmlformats.org/drawingml/2006/table">
            <a:tbl>
              <a:tblPr firstRow="1" bandRow="1">
                <a:tableStyleId>{5C22544A-7EE6-4342-B048-85BDC9FD1C3A}</a:tableStyleId>
              </a:tblPr>
              <a:tblGrid>
                <a:gridCol w="3335020"/>
                <a:gridCol w="2118360"/>
                <a:gridCol w="5394325"/>
              </a:tblGrid>
              <a:tr h="337185">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7185">
                <a:tc>
                  <a:txBody>
                    <a:bodyPr/>
                    <a:lstStyle/>
                    <a:p>
                      <a:pPr indent="0" algn="ctr">
                        <a:buNone/>
                      </a:pPr>
                      <a:r>
                        <a:rPr lang="zh-CN" sz="1200" b="0">
                          <a:solidFill>
                            <a:srgbClr val="000000"/>
                          </a:solidFill>
                          <a:ea typeface="微软雅黑" panose="020B0503020204020204" charset="-122"/>
                        </a:rPr>
                        <a:t>重组人凝血因子Ⅷ</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限儿童甲（A）型血友病；成人甲（A）型血友病限出血时使用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7185">
                <a:tc>
                  <a:txBody>
                    <a:bodyPr/>
                    <a:lstStyle/>
                    <a:p>
                      <a:pPr indent="0" algn="ctr">
                        <a:buNone/>
                      </a:pPr>
                      <a:r>
                        <a:rPr lang="zh-CN" sz="1200" b="0">
                          <a:solidFill>
                            <a:srgbClr val="000000"/>
                          </a:solidFill>
                          <a:ea typeface="微软雅黑" panose="020B0503020204020204" charset="-122"/>
                        </a:rPr>
                        <a:t>重组人凝血因子IX</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限儿童乙（B）型血友病；成人乙（B）型血友病限出血时使用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37185">
                <a:tc>
                  <a:txBody>
                    <a:bodyPr/>
                    <a:lstStyle/>
                    <a:p>
                      <a:pPr indent="0" algn="ctr">
                        <a:buNone/>
                      </a:pPr>
                      <a:r>
                        <a:rPr lang="zh-CN" sz="1200" b="0">
                          <a:solidFill>
                            <a:srgbClr val="000000"/>
                          </a:solidFill>
                          <a:ea typeface="微软雅黑" panose="020B0503020204020204" charset="-122"/>
                        </a:rPr>
                        <a:t>人凝血因子Ⅸ</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用于凝血因子Ⅸ缺乏症（B型血友病）患者的出血治疗。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42035" y="1639570"/>
            <a:ext cx="5193665" cy="429895"/>
          </a:xfrm>
          <a:prstGeom prst="rect">
            <a:avLst/>
          </a:prstGeom>
          <a:noFill/>
        </p:spPr>
        <p:txBody>
          <a:bodyPr wrap="square" rtlCol="0" anchor="t">
            <a:spAutoFit/>
          </a:bodyPr>
          <a:lstStyle/>
          <a:p>
            <a:r>
              <a:rPr lang="zh-CN" altLang="en-US" sz="2200">
                <a:latin typeface="微软雅黑" panose="020B0503020204020204" charset="-122"/>
                <a:ea typeface="微软雅黑" panose="020B0503020204020204" charset="-122"/>
              </a:rPr>
              <a:t>门诊</a:t>
            </a:r>
            <a:r>
              <a:rPr lang="zh-CN" altLang="en-US" sz="2200">
                <a:latin typeface="微软雅黑" panose="020B0503020204020204" charset="-122"/>
                <a:ea typeface="微软雅黑" panose="020B0503020204020204" charset="-122"/>
                <a:sym typeface="+mn-ea"/>
              </a:rPr>
              <a:t>、购药</a:t>
            </a:r>
            <a:r>
              <a:rPr lang="en-US" altLang="zh-CN" sz="2200">
                <a:latin typeface="微软雅黑" panose="020B0503020204020204" charset="-122"/>
                <a:ea typeface="微软雅黑" panose="020B0503020204020204" charset="-122"/>
                <a:sym typeface="+mn-ea"/>
              </a:rPr>
              <a:t>/</a:t>
            </a:r>
            <a:r>
              <a:rPr lang="zh-CN" altLang="en-US" sz="2200">
                <a:latin typeface="微软雅黑" panose="020B0503020204020204" charset="-122"/>
                <a:ea typeface="微软雅黑" panose="020B0503020204020204" charset="-122"/>
              </a:rPr>
              <a:t>住院药品限器官移植</a:t>
            </a:r>
            <a:endParaRPr lang="zh-CN" altLang="en-US" sz="2200">
              <a:latin typeface="微软雅黑" panose="020B0503020204020204" charset="-122"/>
              <a:ea typeface="微软雅黑" panose="020B0503020204020204" charset="-122"/>
            </a:endParaRPr>
          </a:p>
        </p:txBody>
      </p:sp>
      <p:graphicFrame>
        <p:nvGraphicFramePr>
          <p:cNvPr id="3" name="表格 2"/>
          <p:cNvGraphicFramePr/>
          <p:nvPr/>
        </p:nvGraphicFramePr>
        <p:xfrm>
          <a:off x="1042035" y="2710180"/>
          <a:ext cx="10111105" cy="2200275"/>
        </p:xfrm>
        <a:graphic>
          <a:graphicData uri="http://schemas.openxmlformats.org/drawingml/2006/table">
            <a:tbl>
              <a:tblPr firstRow="1" bandRow="1">
                <a:tableStyleId>{5C22544A-7EE6-4342-B048-85BDC9FD1C3A}</a:tableStyleId>
              </a:tblPr>
              <a:tblGrid>
                <a:gridCol w="3108325"/>
                <a:gridCol w="1974215"/>
                <a:gridCol w="5028565"/>
              </a:tblGrid>
              <a:tr h="314325">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吗替麦考酚酯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口服液体剂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限口服吞咽困难的器官移植后抗排异反应</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麦考酚钠</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口服常释剂型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限器官移植后的抗排异反应</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西罗莫司</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口服常释剂型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限器官移植后的抗排异反应</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西罗莫司</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口服液体剂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限器官移植后的抗排异反应</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巴利昔单抗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限器官移植的诱导治疗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314325">
                <a:tc>
                  <a:txBody>
                    <a:bodyPr/>
                    <a:lstStyle/>
                    <a:p>
                      <a:pPr indent="0" algn="ctr">
                        <a:buNone/>
                      </a:pPr>
                      <a:r>
                        <a:rPr lang="zh-CN" sz="1200" b="0">
                          <a:solidFill>
                            <a:srgbClr val="000000"/>
                          </a:solidFill>
                          <a:ea typeface="微软雅黑" panose="020B0503020204020204" charset="-122"/>
                        </a:rPr>
                        <a:t>咪唑立宾</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口服常释剂型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限器官移植后的排异反应</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4099" y="2358390"/>
            <a:ext cx="8024063" cy="70675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住院药品限骨髓异常增生综合征（</a:t>
            </a:r>
            <a:r>
              <a:rPr lang="zh-CN" altLang="en-US" sz="2200" dirty="0" smtClean="0">
                <a:latin typeface="微软雅黑" panose="020B0503020204020204" charset="-122"/>
                <a:ea typeface="微软雅黑" panose="020B0503020204020204" charset="-122"/>
              </a:rPr>
              <a:t>职工医疗保险）</a:t>
            </a:r>
            <a:r>
              <a:rPr lang="zh-CN" altLang="en-US" dirty="0"/>
              <a:t>	</a:t>
            </a:r>
            <a:endParaRPr lang="zh-CN" altLang="en-US" dirty="0"/>
          </a:p>
        </p:txBody>
      </p:sp>
      <p:graphicFrame>
        <p:nvGraphicFramePr>
          <p:cNvPr id="3" name="表格 2"/>
          <p:cNvGraphicFramePr/>
          <p:nvPr/>
        </p:nvGraphicFramePr>
        <p:xfrm>
          <a:off x="660400" y="3418840"/>
          <a:ext cx="10822305" cy="896620"/>
        </p:xfrm>
        <a:graphic>
          <a:graphicData uri="http://schemas.openxmlformats.org/drawingml/2006/table">
            <a:tbl>
              <a:tblPr firstRow="1" bandRow="1">
                <a:tableStyleId>{5C22544A-7EE6-4342-B048-85BDC9FD1C3A}</a:tableStyleId>
              </a:tblPr>
              <a:tblGrid>
                <a:gridCol w="3327400"/>
                <a:gridCol w="2112645"/>
                <a:gridCol w="5382260"/>
              </a:tblGrid>
              <a:tr h="33655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560070">
                <a:tc>
                  <a:txBody>
                    <a:bodyPr/>
                    <a:lstStyle/>
                    <a:p>
                      <a:pPr indent="0" algn="ctr">
                        <a:buNone/>
                      </a:pPr>
                      <a:r>
                        <a:rPr lang="zh-CN" sz="1200" b="0">
                          <a:solidFill>
                            <a:srgbClr val="000000"/>
                          </a:solidFill>
                          <a:ea typeface="微软雅黑" panose="020B0503020204020204" charset="-122"/>
                        </a:rPr>
                        <a:t>地西他滨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ea typeface="微软雅黑" panose="020B0503020204020204" charset="-122"/>
                        </a:rPr>
                        <a:t>限IPSS评分系统中中危-2和高危的初治、复治骨髓增生异常综合征患者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7910" y="921385"/>
            <a:ext cx="4699000" cy="706755"/>
          </a:xfrm>
          <a:prstGeom prst="rect">
            <a:avLst/>
          </a:prstGeom>
          <a:noFill/>
        </p:spPr>
        <p:txBody>
          <a:bodyPr wrap="square" rtlCol="0" anchor="t">
            <a:spAutoFit/>
          </a:bodyPr>
          <a:lstStyle/>
          <a:p>
            <a:r>
              <a:rPr lang="zh-CN" altLang="en-US" sz="2200">
                <a:latin typeface="微软雅黑" panose="020B0503020204020204" charset="-122"/>
                <a:ea typeface="微软雅黑" panose="020B0503020204020204" charset="-122"/>
              </a:rPr>
              <a:t>门诊</a:t>
            </a:r>
            <a:r>
              <a:rPr lang="zh-CN" altLang="en-US" sz="2200">
                <a:latin typeface="微软雅黑" panose="020B0503020204020204" charset="-122"/>
                <a:ea typeface="微软雅黑" panose="020B0503020204020204" charset="-122"/>
                <a:sym typeface="+mn-ea"/>
              </a:rPr>
              <a:t>、购药</a:t>
            </a:r>
            <a:r>
              <a:rPr lang="en-US" altLang="zh-CN" sz="2200">
                <a:latin typeface="微软雅黑" panose="020B0503020204020204" charset="-122"/>
                <a:ea typeface="微软雅黑" panose="020B0503020204020204" charset="-122"/>
                <a:sym typeface="+mn-ea"/>
              </a:rPr>
              <a:t>/</a:t>
            </a:r>
            <a:r>
              <a:rPr lang="zh-CN" altLang="en-US" sz="2200">
                <a:latin typeface="微软雅黑" panose="020B0503020204020204" charset="-122"/>
                <a:ea typeface="微软雅黑" panose="020B0503020204020204" charset="-122"/>
              </a:rPr>
              <a:t>住院药品限放化疗</a:t>
            </a:r>
            <a:r>
              <a:rPr lang="zh-CN" altLang="en-US"/>
              <a:t>	</a:t>
            </a:r>
            <a:endParaRPr lang="zh-CN" altLang="en-US"/>
          </a:p>
        </p:txBody>
      </p:sp>
      <p:graphicFrame>
        <p:nvGraphicFramePr>
          <p:cNvPr id="3" name="表格 2"/>
          <p:cNvGraphicFramePr/>
          <p:nvPr/>
        </p:nvGraphicFramePr>
        <p:xfrm>
          <a:off x="619125" y="1875663"/>
          <a:ext cx="10972800" cy="4282440"/>
        </p:xfrm>
        <a:graphic>
          <a:graphicData uri="http://schemas.openxmlformats.org/drawingml/2006/table">
            <a:tbl>
              <a:tblPr firstRow="1" bandRow="1">
                <a:tableStyleId>{5C22544A-7EE6-4342-B048-85BDC9FD1C3A}</a:tableStyleId>
              </a:tblPr>
              <a:tblGrid>
                <a:gridCol w="1993265"/>
                <a:gridCol w="1265555"/>
                <a:gridCol w="3223895"/>
                <a:gridCol w="1266190"/>
                <a:gridCol w="3223895"/>
              </a:tblGrid>
              <a:tr h="212725">
                <a:tc>
                  <a:txBody>
                    <a:bodyPr/>
                    <a:lstStyle/>
                    <a:p>
                      <a:pPr indent="0" algn="ctr">
                        <a:buNone/>
                      </a:pPr>
                      <a:r>
                        <a:rPr lang="zh-CN" sz="900" b="0">
                          <a:solidFill>
                            <a:srgbClr val="000000"/>
                          </a:solidFill>
                          <a:ea typeface="微软雅黑" panose="020B0503020204020204" charset="-122"/>
                        </a:rPr>
                        <a:t>药品（西药）</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备注</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000" b="0">
                          <a:solidFill>
                            <a:srgbClr val="000000"/>
                          </a:solidFill>
                          <a:ea typeface="微软雅黑" panose="020B0503020204020204" charset="-122"/>
                        </a:rPr>
                        <a:t>药品（中成药）</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1000" b="0">
                          <a:solidFill>
                            <a:srgbClr val="000000"/>
                          </a:solidFill>
                          <a:ea typeface="微软雅黑" panose="020B0503020204020204" charset="-122"/>
                        </a:rPr>
                        <a:t>备注</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12725">
                <a:tc>
                  <a:txBody>
                    <a:bodyPr/>
                    <a:lstStyle/>
                    <a:p>
                      <a:pPr indent="0" algn="ctr">
                        <a:buNone/>
                      </a:pPr>
                      <a:r>
                        <a:rPr lang="zh-CN" sz="900" b="0">
                          <a:solidFill>
                            <a:srgbClr val="000000"/>
                          </a:solidFill>
                          <a:ea typeface="微软雅黑" panose="020B0503020204020204" charset="-122"/>
                        </a:rPr>
                        <a:t>昂丹司琼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限放化疗且吞咽困难患者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000" b="0">
                          <a:solidFill>
                            <a:srgbClr val="000000"/>
                          </a:solidFill>
                          <a:ea typeface="微软雅黑" panose="020B0503020204020204" charset="-122"/>
                        </a:rPr>
                        <a:t>养阴生血合剂</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l">
                        <a:buNone/>
                      </a:pPr>
                      <a:r>
                        <a:rPr lang="zh-CN" sz="1000" b="0">
                          <a:solidFill>
                            <a:srgbClr val="000000"/>
                          </a:solidFill>
                          <a:ea typeface="微软雅黑" panose="020B0503020204020204" charset="-122"/>
                        </a:rPr>
                        <a:t>限肿瘤放化疗患者且有白细胞减少的检验证据</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12090">
                <a:tc>
                  <a:txBody>
                    <a:bodyPr/>
                    <a:lstStyle/>
                    <a:p>
                      <a:pPr indent="0" algn="ctr">
                        <a:buNone/>
                      </a:pPr>
                      <a:r>
                        <a:rPr lang="zh-CN" sz="900" b="0">
                          <a:solidFill>
                            <a:srgbClr val="000000"/>
                          </a:solidFill>
                          <a:ea typeface="微软雅黑" panose="020B0503020204020204" charset="-122"/>
                        </a:rPr>
                        <a:t>格拉司琼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限放化疗且吞咽困难患者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000" b="0">
                          <a:solidFill>
                            <a:srgbClr val="000000"/>
                          </a:solidFill>
                          <a:ea typeface="微软雅黑" panose="020B0503020204020204" charset="-122"/>
                        </a:rPr>
                        <a:t>养血饮口服液</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l">
                        <a:buNone/>
                      </a:pPr>
                      <a:r>
                        <a:rPr lang="zh-CN" sz="1000" b="0">
                          <a:solidFill>
                            <a:srgbClr val="000000"/>
                          </a:solidFill>
                          <a:ea typeface="微软雅黑" panose="020B0503020204020204" charset="-122"/>
                        </a:rPr>
                        <a:t>限肿瘤放化疗患者</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12725">
                <a:tc>
                  <a:txBody>
                    <a:bodyPr/>
                    <a:lstStyle/>
                    <a:p>
                      <a:pPr indent="0" algn="ctr">
                        <a:buNone/>
                      </a:pPr>
                      <a:r>
                        <a:rPr lang="zh-CN" sz="900" b="0">
                          <a:solidFill>
                            <a:srgbClr val="000000"/>
                          </a:solidFill>
                          <a:ea typeface="微软雅黑" panose="020B0503020204020204" charset="-122"/>
                        </a:rPr>
                        <a:t>帕洛诺司琼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限放化疗且吞咽困难患者的二线用药</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000" b="0">
                          <a:solidFill>
                            <a:srgbClr val="000000"/>
                          </a:solidFill>
                          <a:ea typeface="微软雅黑" panose="020B0503020204020204" charset="-122"/>
                        </a:rPr>
                        <a:t>冬凌草滴丸</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l">
                        <a:buNone/>
                      </a:pPr>
                      <a:r>
                        <a:rPr lang="zh-CN" sz="1000" b="0">
                          <a:solidFill>
                            <a:srgbClr val="000000"/>
                          </a:solidFill>
                          <a:ea typeface="微软雅黑" panose="020B0503020204020204" charset="-122"/>
                        </a:rPr>
                        <a:t>限放疗后急性咽炎的轻症患者。</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12725">
                <a:tc>
                  <a:txBody>
                    <a:bodyPr/>
                    <a:lstStyle/>
                    <a:p>
                      <a:pPr indent="0" algn="ctr">
                        <a:buNone/>
                      </a:pPr>
                      <a:r>
                        <a:rPr lang="zh-CN" sz="900" b="0">
                          <a:solidFill>
                            <a:srgbClr val="000000"/>
                          </a:solidFill>
                          <a:ea typeface="微软雅黑" panose="020B0503020204020204" charset="-122"/>
                        </a:rPr>
                        <a:t>托烷司琼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限放化疗且吞咽困难患者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000" b="0">
                          <a:solidFill>
                            <a:srgbClr val="000000"/>
                          </a:solidFill>
                          <a:ea typeface="微软雅黑" panose="020B0503020204020204" charset="-122"/>
                        </a:rPr>
                        <a:t>西红花总苷片</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l">
                        <a:buNone/>
                      </a:pPr>
                      <a:r>
                        <a:rPr lang="zh-CN" sz="1000" b="0">
                          <a:solidFill>
                            <a:srgbClr val="000000"/>
                          </a:solidFill>
                          <a:ea typeface="微软雅黑" panose="020B0503020204020204" charset="-122"/>
                        </a:rPr>
                        <a:t>限化疗产生心脏毒性引起的心绞痛患者。</a:t>
                      </a:r>
                      <a:endParaRPr lang="en-US" altLang="en-US" sz="10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5915">
                <a:tc>
                  <a:txBody>
                    <a:bodyPr/>
                    <a:lstStyle/>
                    <a:p>
                      <a:pPr indent="0" algn="just">
                        <a:buNone/>
                      </a:pPr>
                      <a:r>
                        <a:rPr lang="zh-CN" sz="900" b="0">
                          <a:solidFill>
                            <a:srgbClr val="000000"/>
                          </a:solidFill>
                          <a:ea typeface="微软雅黑" panose="020B0503020204020204" charset="-122"/>
                        </a:rPr>
                        <a:t>聚乙二醇化人粒细胞刺激因子（聚乙二醇化重组人粒细胞刺激因子）</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限前次化疗曾发生重度中性粒细胞减少合并发热的患者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5280">
                <a:tc>
                  <a:txBody>
                    <a:bodyPr/>
                    <a:lstStyle/>
                    <a:p>
                      <a:pPr indent="0" algn="just">
                        <a:buNone/>
                      </a:pPr>
                      <a:r>
                        <a:rPr lang="zh-CN" sz="900" b="0">
                          <a:solidFill>
                            <a:srgbClr val="000000"/>
                          </a:solidFill>
                          <a:ea typeface="微软雅黑" panose="020B0503020204020204" charset="-122"/>
                        </a:rPr>
                        <a:t>人粒细胞刺激因子(重组人粒细胞刺激因子)</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限放化疗后的骨髓抑制</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just">
                        <a:buNone/>
                      </a:pPr>
                      <a:r>
                        <a:rPr lang="zh-CN" sz="900" b="0">
                          <a:solidFill>
                            <a:srgbClr val="000000"/>
                          </a:solidFill>
                          <a:ea typeface="微软雅黑" panose="020B0503020204020204" charset="-122"/>
                        </a:rPr>
                        <a:t>重组人粒细胞刺激因子（CHO细胞）</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限放化疗后的骨髓抑制</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5915">
                <a:tc>
                  <a:txBody>
                    <a:bodyPr/>
                    <a:lstStyle/>
                    <a:p>
                      <a:pPr indent="0" algn="just">
                        <a:buNone/>
                      </a:pPr>
                      <a:r>
                        <a:rPr lang="zh-CN" sz="900" b="0">
                          <a:solidFill>
                            <a:srgbClr val="000000"/>
                          </a:solidFill>
                          <a:ea typeface="微软雅黑" panose="020B0503020204020204" charset="-122"/>
                        </a:rPr>
                        <a:t>人粒细胞巨噬细胞刺激因子(重组人粒细胞巨噬细胞刺激因子)</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限放化疗后的骨髓抑制</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人白介素-11(重组人白介素-11)</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限放化疗引起的严重血小板减少患者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重组人白介素-11（Ⅰ）</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限放化疗引起的严重血小板减少患者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5915">
                <a:tc>
                  <a:txBody>
                    <a:bodyPr/>
                    <a:lstStyle/>
                    <a:p>
                      <a:pPr indent="0" algn="just">
                        <a:buNone/>
                      </a:pPr>
                      <a:r>
                        <a:rPr lang="zh-CN" sz="900" b="0">
                          <a:solidFill>
                            <a:srgbClr val="000000"/>
                          </a:solidFill>
                          <a:ea typeface="微软雅黑" panose="020B0503020204020204" charset="-122"/>
                        </a:rPr>
                        <a:t>人白介素-11[重组人白介素-11（酵母）]</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限放化疗引起的严重血小板减少患者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甲磺酸多拉司琼注射液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限放化疗且吞咽困难患者。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硫培非格司亭注射液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限前次化疗曾发生重度中性粒细胞减少合并发热的患者。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endParaRPr lang="en-US" altLang="en-US" sz="15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矩形 11"/>
          <p:cNvSpPr/>
          <p:nvPr/>
        </p:nvSpPr>
        <p:spPr>
          <a:xfrm>
            <a:off x="1057275" y="3797935"/>
            <a:ext cx="7964170" cy="75565"/>
          </a:xfrm>
          <a:prstGeom prst="rect">
            <a:avLst/>
          </a:prstGeom>
          <a:solidFill>
            <a:srgbClr val="A8DAD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90" y="2551431"/>
            <a:ext cx="8993505" cy="1129665"/>
          </a:xfrm>
          <a:prstGeom prst="rect">
            <a:avLst/>
          </a:prstGeom>
          <a:solidFill>
            <a:srgbClr val="DBD5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6"/>
          <p:cNvSpPr>
            <a:spLocks noGrp="1"/>
          </p:cNvSpPr>
          <p:nvPr>
            <p:ph type="ctrTitle" idx="4294967295"/>
          </p:nvPr>
        </p:nvSpPr>
        <p:spPr>
          <a:xfrm>
            <a:off x="1222375" y="2403475"/>
            <a:ext cx="10363200" cy="1278255"/>
          </a:xfrm>
        </p:spPr>
        <p:txBody>
          <a:bodyPr/>
          <a:lstStyle/>
          <a:p>
            <a:r>
              <a:rPr lang="zh-CN" altLang="en-US" sz="5500">
                <a:solidFill>
                  <a:schemeClr val="tx1">
                    <a:lumMod val="75000"/>
                    <a:lumOff val="25000"/>
                  </a:schemeClr>
                </a:solidFill>
                <a:latin typeface="黑体" panose="02010609060101010101" charset="-122"/>
                <a:ea typeface="黑体" panose="02010609060101010101" charset="-122"/>
                <a:sym typeface="+mn-ea"/>
              </a:rPr>
              <a:t>一、规则的内容</a:t>
            </a:r>
            <a:endParaRPr lang="zh-CN" altLang="en-US" sz="5500">
              <a:solidFill>
                <a:schemeClr val="tx1">
                  <a:lumMod val="75000"/>
                  <a:lumOff val="25000"/>
                </a:schemeClr>
              </a:solidFill>
              <a:latin typeface="黑体" panose="02010609060101010101" charset="-122"/>
              <a:ea typeface="黑体" panose="02010609060101010101" charset="-122"/>
              <a:sym typeface="+mn-ea"/>
            </a:endParaRPr>
          </a:p>
        </p:txBody>
      </p:sp>
      <p:grpSp>
        <p:nvGrpSpPr>
          <p:cNvPr id="17" name="组合 16"/>
          <p:cNvGrpSpPr/>
          <p:nvPr/>
        </p:nvGrpSpPr>
        <p:grpSpPr>
          <a:xfrm>
            <a:off x="2633011" y="2789741"/>
            <a:ext cx="576212" cy="653045"/>
            <a:chOff x="202866" y="341874"/>
            <a:chExt cx="576212" cy="653045"/>
          </a:xfrm>
        </p:grpSpPr>
        <p:sp>
          <p:nvSpPr>
            <p:cNvPr id="15" name="矩形 14"/>
            <p:cNvSpPr/>
            <p:nvPr/>
          </p:nvSpPr>
          <p:spPr>
            <a:xfrm>
              <a:off x="202866" y="341874"/>
              <a:ext cx="144016" cy="653045"/>
            </a:xfrm>
            <a:prstGeom prst="rect">
              <a:avLst/>
            </a:prstGeom>
            <a:solidFill>
              <a:srgbClr val="F58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889" y="341874"/>
              <a:ext cx="360189" cy="653045"/>
            </a:xfrm>
            <a:prstGeom prst="rect">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038225" y="3758565"/>
            <a:ext cx="7964170" cy="76200"/>
          </a:xfrm>
          <a:prstGeom prst="rect">
            <a:avLst/>
          </a:prstGeom>
          <a:solidFill>
            <a:srgbClr val="A8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1668463" y="3423920"/>
          <a:ext cx="8829675" cy="548640"/>
        </p:xfrm>
        <a:graphic>
          <a:graphicData uri="http://schemas.openxmlformats.org/drawingml/2006/table">
            <a:tbl>
              <a:tblPr firstRow="1" bandRow="1">
                <a:tableStyleId>{5C22544A-7EE6-4342-B048-85BDC9FD1C3A}</a:tableStyleId>
              </a:tblPr>
              <a:tblGrid>
                <a:gridCol w="2714625"/>
                <a:gridCol w="1724025"/>
                <a:gridCol w="4391025"/>
              </a:tblGrid>
              <a:tr h="27432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77800">
                <a:tc>
                  <a:txBody>
                    <a:bodyPr/>
                    <a:lstStyle/>
                    <a:p>
                      <a:pPr indent="0" algn="ctr">
                        <a:buNone/>
                      </a:pPr>
                      <a:r>
                        <a:rPr lang="en-US" sz="1200" b="0">
                          <a:solidFill>
                            <a:srgbClr val="000000"/>
                          </a:solidFill>
                          <a:latin typeface="微软雅黑" panose="020B0503020204020204" charset="-122"/>
                          <a:ea typeface="微软雅黑" panose="020B0503020204020204" charset="-122"/>
                          <a:cs typeface="微软雅黑" panose="020B0503020204020204" charset="-122"/>
                        </a:rPr>
                        <a:t>复方氨基酸（9AA）</a:t>
                      </a:r>
                      <a:endParaRPr lang="en-US" altLang="en-US" sz="1200" b="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en-US" sz="1200" b="0">
                          <a:solidFill>
                            <a:srgbClr val="000000"/>
                          </a:solidFill>
                          <a:latin typeface="微软雅黑" panose="020B0503020204020204" charset="-122"/>
                          <a:ea typeface="微软雅黑" panose="020B0503020204020204" charset="-122"/>
                        </a:rPr>
                        <a:t>注射剂</a:t>
                      </a:r>
                      <a:endParaRPr lang="en-US"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en-US" sz="1200" b="0">
                          <a:solidFill>
                            <a:srgbClr val="000000"/>
                          </a:solidFill>
                          <a:latin typeface="微软雅黑" panose="020B0503020204020204" charset="-122"/>
                          <a:ea typeface="微软雅黑" panose="020B0503020204020204" charset="-122"/>
                        </a:rPr>
                        <a:t>限肾功能不全的患者</a:t>
                      </a:r>
                      <a:endParaRPr lang="en-US" altLang="en-US" sz="12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
        <p:nvSpPr>
          <p:cNvPr id="3" name="文本框 2"/>
          <p:cNvSpPr txBox="1"/>
          <p:nvPr/>
        </p:nvSpPr>
        <p:spPr>
          <a:xfrm>
            <a:off x="1050925" y="2379370"/>
            <a:ext cx="6995795" cy="70675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住院药品限肾功能不全（</a:t>
            </a:r>
            <a:r>
              <a:rPr lang="zh-CN" altLang="en-US" sz="2200" dirty="0" smtClean="0">
                <a:latin typeface="微软雅黑" panose="020B0503020204020204" charset="-122"/>
                <a:ea typeface="微软雅黑" panose="020B0503020204020204" charset="-122"/>
              </a:rPr>
              <a:t>职工医疗保险）</a:t>
            </a:r>
            <a:r>
              <a:rPr lang="zh-CN" altLang="en-US" dirty="0"/>
              <a:t>	</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28700" y="1621790"/>
            <a:ext cx="7530084" cy="42989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cs typeface="微软雅黑" panose="020B0503020204020204" charset="-122"/>
              </a:rPr>
              <a:t>门诊</a:t>
            </a:r>
            <a:r>
              <a:rPr lang="zh-CN" altLang="en-US" sz="2200" dirty="0">
                <a:latin typeface="微软雅黑" panose="020B0503020204020204" charset="-122"/>
                <a:ea typeface="微软雅黑" panose="020B0503020204020204" charset="-122"/>
                <a:cs typeface="微软雅黑" panose="020B0503020204020204" charset="-122"/>
                <a:sym typeface="+mn-ea"/>
              </a:rPr>
              <a:t>、购药</a:t>
            </a:r>
            <a:r>
              <a:rPr lang="en-US" altLang="zh-CN" sz="2200" dirty="0">
                <a:latin typeface="微软雅黑" panose="020B0503020204020204" charset="-122"/>
                <a:ea typeface="微软雅黑" panose="020B0503020204020204" charset="-122"/>
                <a:cs typeface="微软雅黑" panose="020B0503020204020204" charset="-122"/>
                <a:sym typeface="+mn-ea"/>
              </a:rPr>
              <a:t>/</a:t>
            </a:r>
            <a:r>
              <a:rPr lang="zh-CN" altLang="en-US" sz="2200" dirty="0">
                <a:latin typeface="微软雅黑" panose="020B0503020204020204" charset="-122"/>
                <a:ea typeface="微软雅黑" panose="020B0503020204020204" charset="-122"/>
                <a:cs typeface="微软雅黑" panose="020B0503020204020204" charset="-122"/>
              </a:rPr>
              <a:t>住院药品限乙肝、丙肝患者（</a:t>
            </a:r>
            <a:r>
              <a:rPr lang="zh-CN" altLang="en-US" sz="2200" dirty="0" smtClean="0">
                <a:latin typeface="微软雅黑" panose="020B0503020204020204" charset="-122"/>
                <a:ea typeface="微软雅黑" panose="020B0503020204020204" charset="-122"/>
                <a:cs typeface="微软雅黑" panose="020B0503020204020204" charset="-122"/>
              </a:rPr>
              <a:t>职工医疗保险）</a:t>
            </a:r>
            <a:r>
              <a:rPr lang="zh-CN" altLang="en-US" sz="2200" dirty="0">
                <a:latin typeface="微软雅黑" panose="020B0503020204020204" charset="-122"/>
                <a:ea typeface="微软雅黑" panose="020B0503020204020204" charset="-122"/>
                <a:cs typeface="微软雅黑" panose="020B0503020204020204" charset="-122"/>
              </a:rPr>
              <a:t>	</a:t>
            </a:r>
            <a:endParaRPr lang="zh-CN" altLang="en-US" sz="2200" dirty="0">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nvGraphicFramePr>
        <p:xfrm>
          <a:off x="1428750" y="2709545"/>
          <a:ext cx="9395460" cy="1264920"/>
        </p:xfrm>
        <a:graphic>
          <a:graphicData uri="http://schemas.openxmlformats.org/drawingml/2006/table">
            <a:tbl>
              <a:tblPr firstRow="1" bandRow="1">
                <a:tableStyleId>{5C22544A-7EE6-4342-B048-85BDC9FD1C3A}</a:tableStyleId>
              </a:tblPr>
              <a:tblGrid>
                <a:gridCol w="2888615"/>
                <a:gridCol w="1834515"/>
                <a:gridCol w="4672330"/>
              </a:tblGrid>
              <a:tr h="29210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86410">
                <a:tc>
                  <a:txBody>
                    <a:bodyPr/>
                    <a:lstStyle/>
                    <a:p>
                      <a:pPr indent="0" algn="ctr">
                        <a:buNone/>
                      </a:pPr>
                      <a:r>
                        <a:rPr lang="zh-CN" sz="1200" b="0">
                          <a:solidFill>
                            <a:srgbClr val="000000"/>
                          </a:solidFill>
                          <a:ea typeface="微软雅黑" panose="020B0503020204020204" charset="-122"/>
                        </a:rPr>
                        <a:t>聚乙二醇干扰素α-2a</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86410">
                <a:tc>
                  <a:txBody>
                    <a:bodyPr/>
                    <a:lstStyle/>
                    <a:p>
                      <a:pPr indent="0" algn="ctr">
                        <a:buNone/>
                      </a:pPr>
                      <a:r>
                        <a:rPr lang="zh-CN" sz="1200" b="0">
                          <a:solidFill>
                            <a:srgbClr val="000000"/>
                          </a:solidFill>
                          <a:ea typeface="微软雅黑" panose="020B0503020204020204" charset="-122"/>
                        </a:rPr>
                        <a:t>聚乙二醇干扰素α-2b</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42035" y="920750"/>
            <a:ext cx="6082030" cy="70675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住院药品限丙肝（</a:t>
            </a:r>
            <a:r>
              <a:rPr lang="zh-CN" altLang="en-US" sz="2200" dirty="0" smtClean="0">
                <a:latin typeface="微软雅黑" panose="020B0503020204020204" charset="-122"/>
                <a:ea typeface="微软雅黑" panose="020B0503020204020204" charset="-122"/>
              </a:rPr>
              <a:t>职工医疗保险）</a:t>
            </a:r>
            <a:r>
              <a:rPr lang="zh-CN" altLang="en-US" dirty="0"/>
              <a:t>	</a:t>
            </a:r>
            <a:endParaRPr lang="zh-CN" altLang="en-US" dirty="0"/>
          </a:p>
        </p:txBody>
      </p:sp>
      <p:graphicFrame>
        <p:nvGraphicFramePr>
          <p:cNvPr id="3" name="表格 2"/>
          <p:cNvGraphicFramePr/>
          <p:nvPr/>
        </p:nvGraphicFramePr>
        <p:xfrm>
          <a:off x="2324735" y="1831340"/>
          <a:ext cx="7548245" cy="4387215"/>
        </p:xfrm>
        <a:graphic>
          <a:graphicData uri="http://schemas.openxmlformats.org/drawingml/2006/table">
            <a:tbl>
              <a:tblPr firstRow="1" bandRow="1">
                <a:tableStyleId>{5C22544A-7EE6-4342-B048-85BDC9FD1C3A}</a:tableStyleId>
              </a:tblPr>
              <a:tblGrid>
                <a:gridCol w="2883535"/>
                <a:gridCol w="4664710"/>
              </a:tblGrid>
              <a:tr h="291465">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91465">
                <a:tc>
                  <a:txBody>
                    <a:bodyPr/>
                    <a:lstStyle/>
                    <a:p>
                      <a:pPr indent="0" algn="ctr">
                        <a:buNone/>
                      </a:pPr>
                      <a:r>
                        <a:rPr lang="zh-CN" sz="1200" b="0">
                          <a:solidFill>
                            <a:srgbClr val="000000"/>
                          </a:solidFill>
                          <a:ea typeface="微软雅黑" panose="020B0503020204020204" charset="-122"/>
                        </a:rPr>
                        <a:t>艾尔巴韦格拉瑞韦片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本品用于治疗成人慢性丙型肝炎（CHC）感染。</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85775">
                <a:tc>
                  <a:txBody>
                    <a:bodyPr/>
                    <a:lstStyle/>
                    <a:p>
                      <a:pPr indent="0" algn="ctr">
                        <a:buNone/>
                      </a:pPr>
                      <a:r>
                        <a:rPr lang="zh-CN" sz="1200" b="0">
                          <a:solidFill>
                            <a:srgbClr val="000000"/>
                          </a:solidFill>
                          <a:ea typeface="微软雅黑" panose="020B0503020204020204" charset="-122"/>
                        </a:rPr>
                        <a:t>来迪派韦索磷布韦片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本品适用于治疗成人和12至&lt;18岁青少年的慢性丙型肝炎病毒(HCV)感染。</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291465">
                <a:tc>
                  <a:txBody>
                    <a:bodyPr/>
                    <a:lstStyle/>
                    <a:p>
                      <a:pPr indent="0" algn="ctr">
                        <a:buNone/>
                      </a:pPr>
                      <a:r>
                        <a:rPr lang="zh-CN" sz="1200" b="0">
                          <a:solidFill>
                            <a:srgbClr val="000000"/>
                          </a:solidFill>
                          <a:ea typeface="微软雅黑" panose="020B0503020204020204" charset="-122"/>
                        </a:rPr>
                        <a:t>索磷布韦维帕他韦片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本品用于治疗成人慢性丙型肝炎病毒（HCV）感染。</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85140">
                <a:tc>
                  <a:txBody>
                    <a:bodyPr/>
                    <a:lstStyle/>
                    <a:p>
                      <a:pPr indent="0" algn="ctr">
                        <a:buNone/>
                      </a:pPr>
                      <a:r>
                        <a:rPr lang="zh-CN" sz="1200" b="0">
                          <a:solidFill>
                            <a:srgbClr val="000000"/>
                          </a:solidFill>
                          <a:ea typeface="微软雅黑" panose="020B0503020204020204" charset="-122"/>
                        </a:rPr>
                        <a:t>盐酸可洛派韦胶囊</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限经HCV基因分型检测确诊为基因1b型以外的慢性丙型肝炎患者。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88340">
                <a:tc>
                  <a:txBody>
                    <a:bodyPr/>
                    <a:lstStyle/>
                    <a:p>
                      <a:pPr indent="0" algn="ctr">
                        <a:buNone/>
                      </a:pPr>
                      <a:r>
                        <a:rPr lang="zh-CN" sz="1200" b="0">
                          <a:solidFill>
                            <a:srgbClr val="000000"/>
                          </a:solidFill>
                          <a:ea typeface="微软雅黑" panose="020B0503020204020204" charset="-122"/>
                        </a:rPr>
                        <a:t>索磷维伏片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本品适用于治疗既往接受过含直接抗病毒药物（DAA）方案、无肝硬化或伴代偿性肝硬化（Child-PughA）的成人慢性丙型肝炎病毒（HCV）感染。</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80085">
                <a:tc>
                  <a:txBody>
                    <a:bodyPr/>
                    <a:lstStyle/>
                    <a:p>
                      <a:pPr indent="0" algn="ctr">
                        <a:buNone/>
                      </a:pPr>
                      <a:r>
                        <a:rPr lang="zh-CN" sz="1200" b="0">
                          <a:solidFill>
                            <a:srgbClr val="000000"/>
                          </a:solidFill>
                          <a:ea typeface="微软雅黑" panose="020B0503020204020204" charset="-122"/>
                        </a:rPr>
                        <a:t>达诺瑞韦钠片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与盐酸拉维达韦片等联合用于治疗初治的非肝硬化的基因1b型慢性丙型肝炎成人患者（用法用量详见盐酸拉维达韦片说明书）。</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87705">
                <a:tc>
                  <a:txBody>
                    <a:bodyPr/>
                    <a:lstStyle/>
                    <a:p>
                      <a:pPr indent="0" algn="ctr">
                        <a:buNone/>
                      </a:pPr>
                      <a:r>
                        <a:rPr lang="zh-CN" sz="1200" b="0">
                          <a:solidFill>
                            <a:srgbClr val="000000"/>
                          </a:solidFill>
                          <a:ea typeface="微软雅黑" panose="020B0503020204020204" charset="-122"/>
                        </a:rPr>
                        <a:t>盐酸拉维达韦片</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盐酸拉维达韦片联合利托那韦强化的达诺瑞韦钠片和利巴韦林，用于治疗初治的基因lb型慢性丙型肝炎病毒感染的非肝硬化成人患者。盐酸拉维达韦片不得作为单药治疗。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85775">
                <a:tc>
                  <a:txBody>
                    <a:bodyPr/>
                    <a:lstStyle/>
                    <a:p>
                      <a:pPr indent="0" algn="ctr">
                        <a:buNone/>
                      </a:pPr>
                      <a:r>
                        <a:rPr lang="zh-CN" sz="1200" b="0">
                          <a:solidFill>
                            <a:srgbClr val="000000"/>
                          </a:solidFill>
                          <a:ea typeface="微软雅黑" panose="020B0503020204020204" charset="-122"/>
                        </a:rPr>
                        <a:t>磷酸依米他韦胶囊</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磷酸依米他韦胶囊需与索磷布韦片联合，用于治疗成人基因1型非肝硬化慢性丙型肝炎。磷酸依米他韦胶囊不得作为单药治疗。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1559" y="1548130"/>
            <a:ext cx="6783019" cy="42989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cs typeface="微软雅黑" panose="020B0503020204020204" charset="-122"/>
              </a:rPr>
              <a:t>门诊</a:t>
            </a:r>
            <a:r>
              <a:rPr lang="zh-CN" altLang="en-US" sz="2200" dirty="0">
                <a:latin typeface="微软雅黑" panose="020B0503020204020204" charset="-122"/>
                <a:ea typeface="微软雅黑" panose="020B0503020204020204" charset="-122"/>
                <a:cs typeface="微软雅黑" panose="020B0503020204020204" charset="-122"/>
                <a:sym typeface="+mn-ea"/>
              </a:rPr>
              <a:t>、购药</a:t>
            </a:r>
            <a:r>
              <a:rPr lang="en-US" altLang="zh-CN" sz="2200" dirty="0">
                <a:latin typeface="微软雅黑" panose="020B0503020204020204" charset="-122"/>
                <a:ea typeface="微软雅黑" panose="020B0503020204020204" charset="-122"/>
                <a:cs typeface="微软雅黑" panose="020B0503020204020204" charset="-122"/>
                <a:sym typeface="+mn-ea"/>
              </a:rPr>
              <a:t>/</a:t>
            </a:r>
            <a:r>
              <a:rPr lang="zh-CN" altLang="en-US" sz="2200" dirty="0">
                <a:latin typeface="微软雅黑" panose="020B0503020204020204" charset="-122"/>
                <a:ea typeface="微软雅黑" panose="020B0503020204020204" charset="-122"/>
                <a:cs typeface="微软雅黑" panose="020B0503020204020204" charset="-122"/>
              </a:rPr>
              <a:t>住院药品限银屑病（</a:t>
            </a:r>
            <a:r>
              <a:rPr lang="zh-CN" altLang="en-US" sz="2200" dirty="0" smtClean="0">
                <a:latin typeface="微软雅黑" panose="020B0503020204020204" charset="-122"/>
                <a:ea typeface="微软雅黑" panose="020B0503020204020204" charset="-122"/>
                <a:cs typeface="微软雅黑" panose="020B0503020204020204" charset="-122"/>
              </a:rPr>
              <a:t>职工医疗保险）</a:t>
            </a:r>
            <a:r>
              <a:rPr lang="zh-CN" altLang="en-US" sz="2200" dirty="0">
                <a:latin typeface="微软雅黑" panose="020B0503020204020204" charset="-122"/>
                <a:ea typeface="微软雅黑" panose="020B0503020204020204" charset="-122"/>
                <a:cs typeface="微软雅黑" panose="020B0503020204020204" charset="-122"/>
              </a:rPr>
              <a:t>	</a:t>
            </a:r>
            <a:endParaRPr lang="zh-CN" altLang="en-US" sz="2200" dirty="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nvGraphicFramePr>
        <p:xfrm>
          <a:off x="2549843" y="2700020"/>
          <a:ext cx="7105650" cy="1188720"/>
        </p:xfrm>
        <a:graphic>
          <a:graphicData uri="http://schemas.openxmlformats.org/drawingml/2006/table">
            <a:tbl>
              <a:tblPr firstRow="1" bandRow="1">
                <a:tableStyleId>{5C22544A-7EE6-4342-B048-85BDC9FD1C3A}</a:tableStyleId>
              </a:tblPr>
              <a:tblGrid>
                <a:gridCol w="2714625"/>
                <a:gridCol w="4391025"/>
              </a:tblGrid>
              <a:tr h="27432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31800">
                <a:tc>
                  <a:txBody>
                    <a:bodyPr/>
                    <a:lstStyle/>
                    <a:p>
                      <a:pPr indent="0" algn="ctr">
                        <a:buNone/>
                      </a:pPr>
                      <a:r>
                        <a:rPr lang="zh-CN" sz="1200" b="0">
                          <a:solidFill>
                            <a:srgbClr val="000000"/>
                          </a:solidFill>
                          <a:ea typeface="微软雅黑" panose="020B0503020204020204" charset="-122"/>
                        </a:rPr>
                        <a:t>本维莫德乳膏</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限轻中度稳定性寻常型银屑病患者的二线治疗，需按说明书用药。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31800">
                <a:tc>
                  <a:txBody>
                    <a:bodyPr/>
                    <a:lstStyle/>
                    <a:p>
                      <a:pPr indent="0" algn="ctr">
                        <a:buNone/>
                      </a:pPr>
                      <a:r>
                        <a:rPr lang="zh-CN" sz="1200" b="0">
                          <a:solidFill>
                            <a:srgbClr val="000000"/>
                          </a:solidFill>
                          <a:ea typeface="微软雅黑" panose="020B0503020204020204" charset="-122"/>
                        </a:rPr>
                        <a:t>依奇珠单抗注射液</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本品用于治疗适合系统治疗或光疗的中度至重度斑块型银屑病成人患者。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201863" y="2704465"/>
          <a:ext cx="7105650" cy="2272030"/>
        </p:xfrm>
        <a:graphic>
          <a:graphicData uri="http://schemas.openxmlformats.org/drawingml/2006/table">
            <a:tbl>
              <a:tblPr firstRow="1" bandRow="1">
                <a:tableStyleId>{5C22544A-7EE6-4342-B048-85BDC9FD1C3A}</a:tableStyleId>
              </a:tblPr>
              <a:tblGrid>
                <a:gridCol w="1990725"/>
                <a:gridCol w="5114925"/>
              </a:tblGrid>
              <a:tr h="27432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722630">
                <a:tc>
                  <a:txBody>
                    <a:bodyPr/>
                    <a:lstStyle/>
                    <a:p>
                      <a:pPr indent="0" algn="ctr">
                        <a:buNone/>
                      </a:pPr>
                      <a:r>
                        <a:rPr lang="zh-CN" sz="1200" b="0">
                          <a:solidFill>
                            <a:srgbClr val="000000"/>
                          </a:solidFill>
                          <a:ea typeface="微软雅黑" panose="020B0503020204020204" charset="-122"/>
                        </a:rPr>
                        <a:t>注射用贝利尤单抗</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ea typeface="微软雅黑" panose="020B0503020204020204" charset="-122"/>
                        </a:rPr>
                        <a:t>本品与常规治疗联合，适用于在常规治疗基础上仍具有高疾病活动（例如：抗dsDNA抗体阳性及低补体、SELENA-SLEDAI评分≥8）的活动性、自身抗体阳性的系统性红斑狼疮（SLE）5岁及以上患者。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275080">
                <a:tc>
                  <a:txBody>
                    <a:bodyPr/>
                    <a:lstStyle/>
                    <a:p>
                      <a:pPr indent="0" algn="ctr">
                        <a:buNone/>
                      </a:pPr>
                      <a:r>
                        <a:rPr lang="zh-CN" sz="1200" b="0">
                          <a:solidFill>
                            <a:srgbClr val="000000"/>
                          </a:solidFill>
                          <a:ea typeface="微软雅黑" panose="020B0503020204020204" charset="-122"/>
                        </a:rPr>
                        <a:t>注射用泰它西普</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ea typeface="微软雅黑" panose="020B0503020204020204" charset="-122"/>
                        </a:rPr>
                        <a:t>本品与常规治疗联合，适用于在常规治疗基础上仍具有高疾病活动（例如：抗ds-DNA抗体阳性及低补体、SELENA-SLEDAI评分≥8）的活动性、自身抗体阳性的系统性红斑狼疮（SLE）成年患者。该适应症是基于一项接受常规治疗仍具有高疾病活动的系统性红斑狼疮成年患者的II期临床试验结果给予的附条件批准。本适应症的完全获批将取决于确证性随机对照临床试验能否证实本品在该患者人群的临床获益。</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
        <p:nvSpPr>
          <p:cNvPr id="3" name="文本框 2"/>
          <p:cNvSpPr txBox="1"/>
          <p:nvPr/>
        </p:nvSpPr>
        <p:spPr>
          <a:xfrm>
            <a:off x="1054100" y="1647190"/>
            <a:ext cx="6858000" cy="429895"/>
          </a:xfrm>
          <a:prstGeom prst="rect">
            <a:avLst/>
          </a:prstGeom>
          <a:noFill/>
        </p:spPr>
        <p:txBody>
          <a:bodyPr wrap="square" rtlCol="0" anchor="t">
            <a:spAutoFit/>
          </a:bodyPr>
          <a:lstStyle/>
          <a:p>
            <a:r>
              <a:rPr lang="zh-CN" altLang="en-US" sz="2200">
                <a:latin typeface="微软雅黑" panose="020B0503020204020204" charset="-122"/>
                <a:ea typeface="微软雅黑" panose="020B0503020204020204" charset="-122"/>
                <a:cs typeface="微软雅黑" panose="020B0503020204020204" charset="-122"/>
              </a:rPr>
              <a:t>门诊</a:t>
            </a:r>
            <a:r>
              <a:rPr lang="zh-CN" altLang="en-US" sz="2200">
                <a:latin typeface="微软雅黑" panose="020B0503020204020204" charset="-122"/>
                <a:ea typeface="微软雅黑" panose="020B0503020204020204" charset="-122"/>
                <a:cs typeface="微软雅黑" panose="020B0503020204020204" charset="-122"/>
                <a:sym typeface="+mn-ea"/>
              </a:rPr>
              <a:t>、购药</a:t>
            </a:r>
            <a:r>
              <a:rPr lang="en-US" altLang="zh-CN" sz="2200">
                <a:latin typeface="微软雅黑" panose="020B0503020204020204" charset="-122"/>
                <a:ea typeface="微软雅黑" panose="020B0503020204020204" charset="-122"/>
                <a:cs typeface="微软雅黑" panose="020B0503020204020204" charset="-122"/>
                <a:sym typeface="+mn-ea"/>
              </a:rPr>
              <a:t>/</a:t>
            </a:r>
            <a:r>
              <a:rPr lang="zh-CN" altLang="en-US" sz="2200">
                <a:latin typeface="微软雅黑" panose="020B0503020204020204" charset="-122"/>
                <a:ea typeface="微软雅黑" panose="020B0503020204020204" charset="-122"/>
                <a:cs typeface="微软雅黑" panose="020B0503020204020204" charset="-122"/>
              </a:rPr>
              <a:t>住院药品限系统性红斑狼疮	</a:t>
            </a:r>
            <a:endParaRPr lang="zh-CN" altLang="en-US" sz="22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28699" y="1634490"/>
            <a:ext cx="6769303" cy="42989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住院药品限克罗恩病（</a:t>
            </a:r>
            <a:r>
              <a:rPr lang="zh-CN" altLang="en-US" sz="2200" dirty="0" smtClean="0">
                <a:latin typeface="微软雅黑" panose="020B0503020204020204" charset="-122"/>
                <a:ea typeface="微软雅黑" panose="020B0503020204020204" charset="-122"/>
              </a:rPr>
              <a:t>职工医疗保险）</a:t>
            </a:r>
            <a:r>
              <a:rPr lang="zh-CN" altLang="en-US" dirty="0"/>
              <a:t>	</a:t>
            </a:r>
            <a:endParaRPr lang="zh-CN" altLang="en-US" dirty="0"/>
          </a:p>
        </p:txBody>
      </p:sp>
      <p:graphicFrame>
        <p:nvGraphicFramePr>
          <p:cNvPr id="3" name="表格 2"/>
          <p:cNvGraphicFramePr/>
          <p:nvPr/>
        </p:nvGraphicFramePr>
        <p:xfrm>
          <a:off x="2519363" y="2720340"/>
          <a:ext cx="7105650" cy="731520"/>
        </p:xfrm>
        <a:graphic>
          <a:graphicData uri="http://schemas.openxmlformats.org/drawingml/2006/table">
            <a:tbl>
              <a:tblPr firstRow="1" bandRow="1">
                <a:tableStyleId>{5C22544A-7EE6-4342-B048-85BDC9FD1C3A}</a:tableStyleId>
              </a:tblPr>
              <a:tblGrid>
                <a:gridCol w="2714625"/>
                <a:gridCol w="4391025"/>
              </a:tblGrid>
              <a:tr h="27432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431800">
                <a:tc>
                  <a:txBody>
                    <a:bodyPr/>
                    <a:lstStyle/>
                    <a:p>
                      <a:pPr indent="0" algn="ctr">
                        <a:buNone/>
                      </a:pPr>
                      <a:r>
                        <a:rPr lang="zh-CN" sz="1200" b="0">
                          <a:solidFill>
                            <a:srgbClr val="000000"/>
                          </a:solidFill>
                          <a:ea typeface="微软雅黑" panose="020B0503020204020204" charset="-122"/>
                        </a:rPr>
                        <a:t>乌司奴单抗注射液(静脉输注)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1200" b="0">
                          <a:solidFill>
                            <a:srgbClr val="000000"/>
                          </a:solidFill>
                          <a:ea typeface="微软雅黑" panose="020B0503020204020204" charset="-122"/>
                        </a:rPr>
                        <a:t>本品适用于对传统治疗或肿瘤坏死因子α（TNF-α）拮抗剂应答不足、失应答或无法耐受的成年中重度活动性克罗恩病患者。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p:cNvSpPr txBox="1"/>
          <p:nvPr/>
        </p:nvSpPr>
        <p:spPr>
          <a:xfrm>
            <a:off x="1054100" y="1640535"/>
            <a:ext cx="7811922" cy="42989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住院药品限银屑病、克罗恩病（</a:t>
            </a:r>
            <a:r>
              <a:rPr lang="zh-CN" altLang="en-US" sz="2200" dirty="0" smtClean="0">
                <a:latin typeface="微软雅黑" panose="020B0503020204020204" charset="-122"/>
                <a:ea typeface="微软雅黑" panose="020B0503020204020204" charset="-122"/>
              </a:rPr>
              <a:t>职工医疗保险）</a:t>
            </a:r>
            <a:endParaRPr lang="zh-CN" altLang="en-US" sz="2200" dirty="0">
              <a:latin typeface="微软雅黑" panose="020B0503020204020204" charset="-122"/>
              <a:ea typeface="微软雅黑" panose="020B0503020204020204" charset="-122"/>
            </a:endParaRPr>
          </a:p>
        </p:txBody>
      </p:sp>
      <p:graphicFrame>
        <p:nvGraphicFramePr>
          <p:cNvPr id="4" name="表格 3"/>
          <p:cNvGraphicFramePr/>
          <p:nvPr/>
        </p:nvGraphicFramePr>
        <p:xfrm>
          <a:off x="2519363" y="2707640"/>
          <a:ext cx="7105650" cy="1442720"/>
        </p:xfrm>
        <a:graphic>
          <a:graphicData uri="http://schemas.openxmlformats.org/drawingml/2006/table">
            <a:tbl>
              <a:tblPr firstRow="1" bandRow="1">
                <a:tableStyleId>{5C22544A-7EE6-4342-B048-85BDC9FD1C3A}</a:tableStyleId>
              </a:tblPr>
              <a:tblGrid>
                <a:gridCol w="2714625"/>
                <a:gridCol w="4391025"/>
              </a:tblGrid>
              <a:tr h="27432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1168400">
                <a:tc>
                  <a:txBody>
                    <a:bodyPr/>
                    <a:lstStyle/>
                    <a:p>
                      <a:pPr indent="0" algn="ctr">
                        <a:buNone/>
                      </a:pPr>
                      <a:r>
                        <a:rPr lang="zh-CN" sz="1200" b="0">
                          <a:solidFill>
                            <a:srgbClr val="000000"/>
                          </a:solidFill>
                          <a:ea typeface="微软雅黑" panose="020B0503020204020204" charset="-122"/>
                        </a:rPr>
                        <a:t>乌司奴单抗注射液</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1.斑块状银屑病：本品适用于对环孢素、甲氨蝶呤（MTX）或PUVA（补骨脂素和紫外线A）等其他系统性治疗不应答、有禁忌或无法耐受的成年中重度斑块状银屑病患者。2.克罗恩病：本品适用于对传统治疗或肿瘤坏死因子α（TNF-α）拮抗剂应答不足、失应答或无法耐受的成年中重度活动性克罗恩病患者。</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028700" y="1252220"/>
            <a:ext cx="6871716" cy="429895"/>
          </a:xfrm>
          <a:prstGeom prst="rect">
            <a:avLst/>
          </a:prstGeom>
          <a:noFill/>
        </p:spPr>
        <p:txBody>
          <a:bodyPr wrap="square" rtlCol="0" anchor="t">
            <a:spAutoFit/>
          </a:bodyPr>
          <a:lstStyle/>
          <a:p>
            <a:r>
              <a:rPr lang="zh-CN" altLang="en-US" sz="2200" dirty="0">
                <a:latin typeface="微软雅黑" panose="020B0503020204020204" charset="-122"/>
                <a:ea typeface="微软雅黑" panose="020B0503020204020204" charset="-122"/>
              </a:rPr>
              <a:t>门诊</a:t>
            </a:r>
            <a:r>
              <a:rPr lang="zh-CN" altLang="en-US" sz="2200" dirty="0">
                <a:latin typeface="微软雅黑" panose="020B0503020204020204" charset="-122"/>
                <a:ea typeface="微软雅黑" panose="020B0503020204020204" charset="-122"/>
                <a:sym typeface="+mn-ea"/>
              </a:rPr>
              <a:t>、购药</a:t>
            </a:r>
            <a:r>
              <a:rPr lang="en-US" altLang="zh-CN" sz="2200" dirty="0">
                <a:latin typeface="微软雅黑" panose="020B0503020204020204" charset="-122"/>
                <a:ea typeface="微软雅黑" panose="020B0503020204020204" charset="-122"/>
                <a:sym typeface="+mn-ea"/>
              </a:rPr>
              <a:t>/</a:t>
            </a:r>
            <a:r>
              <a:rPr lang="zh-CN" altLang="en-US" sz="2200" dirty="0">
                <a:latin typeface="微软雅黑" panose="020B0503020204020204" charset="-122"/>
                <a:ea typeface="微软雅黑" panose="020B0503020204020204" charset="-122"/>
              </a:rPr>
              <a:t>住院超范围使用干扰素（</a:t>
            </a:r>
            <a:r>
              <a:rPr lang="zh-CN" altLang="en-US" sz="2200" dirty="0" smtClean="0">
                <a:latin typeface="微软雅黑" panose="020B0503020204020204" charset="-122"/>
                <a:ea typeface="微软雅黑" panose="020B0503020204020204" charset="-122"/>
              </a:rPr>
              <a:t>职工医疗保险）</a:t>
            </a:r>
            <a:endParaRPr lang="zh-CN" altLang="en-US" sz="2200" dirty="0">
              <a:latin typeface="微软雅黑" panose="020B0503020204020204" charset="-122"/>
              <a:ea typeface="微软雅黑" panose="020B0503020204020204" charset="-122"/>
            </a:endParaRPr>
          </a:p>
        </p:txBody>
      </p:sp>
      <p:graphicFrame>
        <p:nvGraphicFramePr>
          <p:cNvPr id="4" name="表格 3"/>
          <p:cNvGraphicFramePr/>
          <p:nvPr/>
        </p:nvGraphicFramePr>
        <p:xfrm>
          <a:off x="1676083" y="1983740"/>
          <a:ext cx="8829675" cy="4160520"/>
        </p:xfrm>
        <a:graphic>
          <a:graphicData uri="http://schemas.openxmlformats.org/drawingml/2006/table">
            <a:tbl>
              <a:tblPr firstRow="1" bandRow="1">
                <a:tableStyleId>{5C22544A-7EE6-4342-B048-85BDC9FD1C3A}</a:tableStyleId>
              </a:tblPr>
              <a:tblGrid>
                <a:gridCol w="2348230"/>
                <a:gridCol w="1385570"/>
                <a:gridCol w="5095875"/>
              </a:tblGrid>
              <a:tr h="177800">
                <a:tc>
                  <a:txBody>
                    <a:bodyPr/>
                    <a:lstStyle/>
                    <a:p>
                      <a:pPr indent="0" algn="ctr">
                        <a:buNone/>
                      </a:pPr>
                      <a:r>
                        <a:rPr lang="zh-CN" sz="1200" b="0">
                          <a:solidFill>
                            <a:srgbClr val="000000"/>
                          </a:solidFill>
                          <a:ea typeface="微软雅黑" panose="020B0503020204020204" charset="-122"/>
                        </a:rPr>
                        <a:t>药品（西药）</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剂型</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备注</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人干扰素α1b(重组人干扰素α-1b)</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人干扰素α2a(重组人干扰素α-2a)</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人干扰素α2a[重组人干扰素α-2a（酵母）]</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人干扰素α2b(重组人干扰素α-2b)</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人干扰素α2b[重组人干扰素α-2b（假单胞菌）]</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r h="647700">
                <a:tc>
                  <a:txBody>
                    <a:bodyPr/>
                    <a:lstStyle/>
                    <a:p>
                      <a:pPr indent="0" algn="ctr">
                        <a:buNone/>
                      </a:pPr>
                      <a:r>
                        <a:rPr lang="zh-CN" sz="1200" b="0">
                          <a:solidFill>
                            <a:srgbClr val="000000"/>
                          </a:solidFill>
                          <a:ea typeface="微软雅黑" panose="020B0503020204020204" charset="-122"/>
                        </a:rPr>
                        <a:t>人干扰素α2b[重组人干扰素α-2b（酵母）]</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1200" b="0">
                          <a:solidFill>
                            <a:srgbClr val="000000"/>
                          </a:solidFill>
                          <a:ea typeface="微软雅黑" panose="020B0503020204020204" charset="-122"/>
                        </a:rPr>
                        <a:t>注射剂</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l">
                        <a:buNone/>
                      </a:pPr>
                      <a:r>
                        <a:rPr lang="zh-CN" sz="1200" b="0">
                          <a:solidFill>
                            <a:srgbClr val="000000"/>
                          </a:solidFill>
                          <a:ea typeface="微软雅黑" panose="020B0503020204020204" charset="-122"/>
                        </a:rPr>
                        <a:t>限白血病、淋巴瘤、黑色素瘤、肾癌、多发性骨髓瘤、丙肝、慢性活动性乙肝。丙肝、慢性活动性乙肝连续使用6个月无效时停药，连续使用不超过12个月</a:t>
                      </a:r>
                      <a:endParaRPr lang="en-US" altLang="en-US" sz="12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8890" y="2551431"/>
            <a:ext cx="8993505" cy="1129665"/>
          </a:xfrm>
          <a:prstGeom prst="rect">
            <a:avLst/>
          </a:prstGeom>
          <a:solidFill>
            <a:srgbClr val="DBD5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2273300" y="2566670"/>
            <a:ext cx="7602220" cy="1143000"/>
          </a:xfrm>
        </p:spPr>
        <p:txBody>
          <a:bodyPr/>
          <a:lstStyle/>
          <a:p>
            <a:r>
              <a:rPr lang="zh-CN" altLang="en-US" sz="5500">
                <a:solidFill>
                  <a:schemeClr val="tx1">
                    <a:lumMod val="75000"/>
                    <a:lumOff val="25000"/>
                  </a:schemeClr>
                </a:solidFill>
                <a:latin typeface="黑体" panose="02010609060101010101" charset="-122"/>
                <a:ea typeface="黑体" panose="02010609060101010101" charset="-122"/>
              </a:rPr>
              <a:t>四、判定依据</a:t>
            </a:r>
            <a:endParaRPr lang="zh-CN" altLang="en-US" sz="5500">
              <a:solidFill>
                <a:schemeClr val="tx1">
                  <a:lumMod val="75000"/>
                  <a:lumOff val="25000"/>
                </a:schemeClr>
              </a:solidFill>
              <a:latin typeface="黑体" panose="02010609060101010101" charset="-122"/>
              <a:ea typeface="黑体" panose="02010609060101010101" charset="-122"/>
            </a:endParaRPr>
          </a:p>
        </p:txBody>
      </p:sp>
      <p:grpSp>
        <p:nvGrpSpPr>
          <p:cNvPr id="17" name="组合 16"/>
          <p:cNvGrpSpPr/>
          <p:nvPr/>
        </p:nvGrpSpPr>
        <p:grpSpPr>
          <a:xfrm>
            <a:off x="2633011" y="2785989"/>
            <a:ext cx="576212" cy="653045"/>
            <a:chOff x="202866" y="341874"/>
            <a:chExt cx="576212" cy="653045"/>
          </a:xfrm>
        </p:grpSpPr>
        <p:sp>
          <p:nvSpPr>
            <p:cNvPr id="15" name="矩形 14"/>
            <p:cNvSpPr/>
            <p:nvPr/>
          </p:nvSpPr>
          <p:spPr>
            <a:xfrm>
              <a:off x="202866" y="341874"/>
              <a:ext cx="144016" cy="653045"/>
            </a:xfrm>
            <a:prstGeom prst="rect">
              <a:avLst/>
            </a:prstGeom>
            <a:solidFill>
              <a:srgbClr val="F58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889" y="341874"/>
              <a:ext cx="360189" cy="653045"/>
            </a:xfrm>
            <a:prstGeom prst="rect">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7275" y="3797935"/>
            <a:ext cx="7964170" cy="75565"/>
          </a:xfrm>
          <a:prstGeom prst="rect">
            <a:avLst/>
          </a:prstGeom>
          <a:solidFill>
            <a:srgbClr val="A8DAD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38225" y="3758565"/>
            <a:ext cx="7964170" cy="76200"/>
          </a:xfrm>
          <a:prstGeom prst="rect">
            <a:avLst/>
          </a:prstGeom>
          <a:solidFill>
            <a:srgbClr val="A8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F2F2F2"/>
          </a:fgClr>
          <a:bgClr>
            <a:schemeClr val="bg1"/>
          </a:bgClr>
        </a:pattFill>
        <a:effectLst/>
      </p:bgPr>
    </p:bg>
    <p:spTree>
      <p:nvGrpSpPr>
        <p:cNvPr id="1" name=""/>
        <p:cNvGrpSpPr/>
        <p:nvPr/>
      </p:nvGrpSpPr>
      <p:grpSpPr>
        <a:xfrm>
          <a:off x="0" y="0"/>
          <a:ext cx="0" cy="0"/>
          <a:chOff x="0" y="0"/>
          <a:chExt cx="0" cy="0"/>
        </a:xfrm>
      </p:grpSpPr>
      <p:grpSp>
        <p:nvGrpSpPr>
          <p:cNvPr id="28" name="组合 27"/>
          <p:cNvGrpSpPr/>
          <p:nvPr/>
        </p:nvGrpSpPr>
        <p:grpSpPr>
          <a:xfrm>
            <a:off x="8137304" y="1793240"/>
            <a:ext cx="4054475" cy="2926080"/>
            <a:chOff x="8137304" y="1971040"/>
            <a:chExt cx="4054475" cy="2926080"/>
          </a:xfrm>
          <a:effectLst>
            <a:outerShdw blurRad="50800" dist="38100" dir="2700000" algn="tl" rotWithShape="0">
              <a:prstClr val="black">
                <a:alpha val="40000"/>
              </a:prstClr>
            </a:outerShdw>
          </a:effectLst>
        </p:grpSpPr>
        <p:sp>
          <p:nvSpPr>
            <p:cNvPr id="23" name="矩形 22"/>
            <p:cNvSpPr/>
            <p:nvPr/>
          </p:nvSpPr>
          <p:spPr>
            <a:xfrm>
              <a:off x="8137304" y="1971040"/>
              <a:ext cx="4054475" cy="2926080"/>
            </a:xfrm>
            <a:prstGeom prst="rect">
              <a:avLst/>
            </a:prstGeom>
            <a:solidFill>
              <a:srgbClr val="E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ndParaRPr>
            </a:p>
          </p:txBody>
        </p:sp>
        <p:grpSp>
          <p:nvGrpSpPr>
            <p:cNvPr id="25" name="组合 24"/>
            <p:cNvGrpSpPr/>
            <p:nvPr/>
          </p:nvGrpSpPr>
          <p:grpSpPr>
            <a:xfrm>
              <a:off x="8376081" y="2379437"/>
              <a:ext cx="3492662" cy="1931308"/>
              <a:chOff x="8052823" y="2379437"/>
              <a:chExt cx="3492662" cy="1931308"/>
            </a:xfrm>
          </p:grpSpPr>
          <p:sp>
            <p:nvSpPr>
              <p:cNvPr id="13" name="文本框 12"/>
              <p:cNvSpPr txBox="1"/>
              <p:nvPr/>
            </p:nvSpPr>
            <p:spPr>
              <a:xfrm>
                <a:off x="8052823" y="3505283"/>
                <a:ext cx="3492662" cy="805462"/>
              </a:xfrm>
              <a:prstGeom prst="rect">
                <a:avLst/>
              </a:prstGeom>
              <a:noFill/>
            </p:spPr>
            <p:txBody>
              <a:bodyPr wrap="square" rtlCol="0">
                <a:spAutoFit/>
              </a:bodyPr>
              <a:lstStyle/>
              <a:p>
                <a:pPr algn="l"/>
                <a:r>
                  <a:rPr lang="zh-CN" altLang="en-US" sz="2000">
                    <a:solidFill>
                      <a:srgbClr val="17324D"/>
                    </a:solidFill>
                    <a:latin typeface="微软雅黑" panose="020B0503020204020204" charset="-122"/>
                    <a:ea typeface="微软雅黑" panose="020B0503020204020204" charset="-122"/>
                    <a:cs typeface="+mn-ea"/>
                    <a:sym typeface="+mn-ea"/>
                  </a:rPr>
                  <a:t>医药机构的监控系统病种备案信息</a:t>
                </a:r>
                <a:endParaRPr lang="zh-CN" altLang="en-US" sz="2000">
                  <a:solidFill>
                    <a:srgbClr val="17324D"/>
                  </a:solidFill>
                  <a:latin typeface="微软雅黑" panose="020B0503020204020204" charset="-122"/>
                  <a:ea typeface="微软雅黑" panose="020B0503020204020204" charset="-122"/>
                  <a:cs typeface="+mn-ea"/>
                  <a:sym typeface="+mn-ea"/>
                </a:endParaRPr>
              </a:p>
              <a:p>
                <a:pPr algn="l"/>
                <a:r>
                  <a:rPr lang="zh-CN" altLang="en-US" sz="1600" dirty="0">
                    <a:solidFill>
                      <a:srgbClr val="17324D"/>
                    </a:solidFill>
                    <a:latin typeface="微软雅黑" panose="020B0503020204020204" charset="-122"/>
                    <a:ea typeface="微软雅黑" panose="020B0503020204020204" charset="-122"/>
                    <a:cs typeface="+mn-ea"/>
                    <a:sym typeface="+mn-ea"/>
                  </a:rPr>
                  <a:t>（备案需在费用发生当月及时完成）</a:t>
                </a:r>
                <a:endParaRPr lang="zh-CN" altLang="en-US" sz="1600" dirty="0">
                  <a:solidFill>
                    <a:srgbClr val="17324D"/>
                  </a:solidFill>
                  <a:latin typeface="微软雅黑" panose="020B0503020204020204" charset="-122"/>
                  <a:ea typeface="微软雅黑" panose="020B0503020204020204" charset="-122"/>
                  <a:cs typeface="+mn-ea"/>
                  <a:sym typeface="+mn-ea"/>
                </a:endParaRPr>
              </a:p>
            </p:txBody>
          </p:sp>
          <p:sp>
            <p:nvSpPr>
              <p:cNvPr id="16" name="Freeform 53"/>
              <p:cNvSpPr>
                <a:spLocks noEditPoints="1"/>
              </p:cNvSpPr>
              <p:nvPr/>
            </p:nvSpPr>
            <p:spPr bwMode="auto">
              <a:xfrm>
                <a:off x="9574693" y="2379437"/>
                <a:ext cx="533400" cy="738188"/>
              </a:xfrm>
              <a:custGeom>
                <a:avLst/>
                <a:gdLst>
                  <a:gd name="T0" fmla="*/ 136 w 336"/>
                  <a:gd name="T1" fmla="*/ 425 h 465"/>
                  <a:gd name="T2" fmla="*/ 208 w 336"/>
                  <a:gd name="T3" fmla="*/ 353 h 465"/>
                  <a:gd name="T4" fmla="*/ 40 w 336"/>
                  <a:gd name="T5" fmla="*/ 353 h 465"/>
                  <a:gd name="T6" fmla="*/ 112 w 336"/>
                  <a:gd name="T7" fmla="*/ 425 h 465"/>
                  <a:gd name="T8" fmla="*/ 40 w 336"/>
                  <a:gd name="T9" fmla="*/ 353 h 465"/>
                  <a:gd name="T10" fmla="*/ 232 w 336"/>
                  <a:gd name="T11" fmla="*/ 425 h 465"/>
                  <a:gd name="T12" fmla="*/ 296 w 336"/>
                  <a:gd name="T13" fmla="*/ 256 h 465"/>
                  <a:gd name="T14" fmla="*/ 136 w 336"/>
                  <a:gd name="T15" fmla="*/ 256 h 465"/>
                  <a:gd name="T16" fmla="*/ 208 w 336"/>
                  <a:gd name="T17" fmla="*/ 328 h 465"/>
                  <a:gd name="T18" fmla="*/ 136 w 336"/>
                  <a:gd name="T19" fmla="*/ 256 h 465"/>
                  <a:gd name="T20" fmla="*/ 40 w 336"/>
                  <a:gd name="T21" fmla="*/ 328 h 465"/>
                  <a:gd name="T22" fmla="*/ 112 w 336"/>
                  <a:gd name="T23" fmla="*/ 256 h 465"/>
                  <a:gd name="T24" fmla="*/ 232 w 336"/>
                  <a:gd name="T25" fmla="*/ 160 h 465"/>
                  <a:gd name="T26" fmla="*/ 296 w 336"/>
                  <a:gd name="T27" fmla="*/ 232 h 465"/>
                  <a:gd name="T28" fmla="*/ 232 w 336"/>
                  <a:gd name="T29" fmla="*/ 160 h 465"/>
                  <a:gd name="T30" fmla="*/ 136 w 336"/>
                  <a:gd name="T31" fmla="*/ 232 h 465"/>
                  <a:gd name="T32" fmla="*/ 208 w 336"/>
                  <a:gd name="T33" fmla="*/ 160 h 465"/>
                  <a:gd name="T34" fmla="*/ 40 w 336"/>
                  <a:gd name="T35" fmla="*/ 160 h 465"/>
                  <a:gd name="T36" fmla="*/ 112 w 336"/>
                  <a:gd name="T37" fmla="*/ 232 h 465"/>
                  <a:gd name="T38" fmla="*/ 40 w 336"/>
                  <a:gd name="T39" fmla="*/ 160 h 465"/>
                  <a:gd name="T40" fmla="*/ 40 w 336"/>
                  <a:gd name="T41" fmla="*/ 112 h 465"/>
                  <a:gd name="T42" fmla="*/ 296 w 336"/>
                  <a:gd name="T43" fmla="*/ 56 h 465"/>
                  <a:gd name="T44" fmla="*/ 32 w 336"/>
                  <a:gd name="T45" fmla="*/ 0 h 465"/>
                  <a:gd name="T46" fmla="*/ 314 w 336"/>
                  <a:gd name="T47" fmla="*/ 2 h 465"/>
                  <a:gd name="T48" fmla="*/ 328 w 336"/>
                  <a:gd name="T49" fmla="*/ 10 h 465"/>
                  <a:gd name="T50" fmla="*/ 336 w 336"/>
                  <a:gd name="T51" fmla="*/ 24 h 465"/>
                  <a:gd name="T52" fmla="*/ 336 w 336"/>
                  <a:gd name="T53" fmla="*/ 433 h 465"/>
                  <a:gd name="T54" fmla="*/ 332 w 336"/>
                  <a:gd name="T55" fmla="*/ 449 h 465"/>
                  <a:gd name="T56" fmla="*/ 320 w 336"/>
                  <a:gd name="T57" fmla="*/ 461 h 465"/>
                  <a:gd name="T58" fmla="*/ 304 w 336"/>
                  <a:gd name="T59" fmla="*/ 465 h 465"/>
                  <a:gd name="T60" fmla="*/ 24 w 336"/>
                  <a:gd name="T61" fmla="*/ 463 h 465"/>
                  <a:gd name="T62" fmla="*/ 10 w 336"/>
                  <a:gd name="T63" fmla="*/ 455 h 465"/>
                  <a:gd name="T64" fmla="*/ 2 w 336"/>
                  <a:gd name="T65" fmla="*/ 441 h 465"/>
                  <a:gd name="T66" fmla="*/ 0 w 336"/>
                  <a:gd name="T67" fmla="*/ 32 h 465"/>
                  <a:gd name="T68" fmla="*/ 6 w 336"/>
                  <a:gd name="T69" fmla="*/ 16 h 465"/>
                  <a:gd name="T70" fmla="*/ 16 w 336"/>
                  <a:gd name="T71" fmla="*/ 4 h 465"/>
                  <a:gd name="T72" fmla="*/ 32 w 336"/>
                  <a:gd name="T7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6" h="465">
                    <a:moveTo>
                      <a:pt x="136" y="353"/>
                    </a:moveTo>
                    <a:lnTo>
                      <a:pt x="136" y="425"/>
                    </a:lnTo>
                    <a:lnTo>
                      <a:pt x="208" y="425"/>
                    </a:lnTo>
                    <a:lnTo>
                      <a:pt x="208" y="353"/>
                    </a:lnTo>
                    <a:lnTo>
                      <a:pt x="136" y="353"/>
                    </a:lnTo>
                    <a:close/>
                    <a:moveTo>
                      <a:pt x="40" y="353"/>
                    </a:moveTo>
                    <a:lnTo>
                      <a:pt x="40" y="425"/>
                    </a:lnTo>
                    <a:lnTo>
                      <a:pt x="112" y="425"/>
                    </a:lnTo>
                    <a:lnTo>
                      <a:pt x="112" y="353"/>
                    </a:lnTo>
                    <a:lnTo>
                      <a:pt x="40" y="353"/>
                    </a:lnTo>
                    <a:close/>
                    <a:moveTo>
                      <a:pt x="232" y="256"/>
                    </a:moveTo>
                    <a:lnTo>
                      <a:pt x="232" y="425"/>
                    </a:lnTo>
                    <a:lnTo>
                      <a:pt x="296" y="425"/>
                    </a:lnTo>
                    <a:lnTo>
                      <a:pt x="296" y="256"/>
                    </a:lnTo>
                    <a:lnTo>
                      <a:pt x="232" y="256"/>
                    </a:lnTo>
                    <a:close/>
                    <a:moveTo>
                      <a:pt x="136" y="256"/>
                    </a:moveTo>
                    <a:lnTo>
                      <a:pt x="136" y="328"/>
                    </a:lnTo>
                    <a:lnTo>
                      <a:pt x="208" y="328"/>
                    </a:lnTo>
                    <a:lnTo>
                      <a:pt x="208" y="256"/>
                    </a:lnTo>
                    <a:lnTo>
                      <a:pt x="136" y="256"/>
                    </a:lnTo>
                    <a:close/>
                    <a:moveTo>
                      <a:pt x="40" y="256"/>
                    </a:moveTo>
                    <a:lnTo>
                      <a:pt x="40" y="328"/>
                    </a:lnTo>
                    <a:lnTo>
                      <a:pt x="112" y="328"/>
                    </a:lnTo>
                    <a:lnTo>
                      <a:pt x="112" y="256"/>
                    </a:lnTo>
                    <a:lnTo>
                      <a:pt x="40" y="256"/>
                    </a:lnTo>
                    <a:close/>
                    <a:moveTo>
                      <a:pt x="232" y="160"/>
                    </a:moveTo>
                    <a:lnTo>
                      <a:pt x="232" y="232"/>
                    </a:lnTo>
                    <a:lnTo>
                      <a:pt x="296" y="232"/>
                    </a:lnTo>
                    <a:lnTo>
                      <a:pt x="296" y="160"/>
                    </a:lnTo>
                    <a:lnTo>
                      <a:pt x="232" y="160"/>
                    </a:lnTo>
                    <a:close/>
                    <a:moveTo>
                      <a:pt x="136" y="160"/>
                    </a:moveTo>
                    <a:lnTo>
                      <a:pt x="136" y="232"/>
                    </a:lnTo>
                    <a:lnTo>
                      <a:pt x="208" y="232"/>
                    </a:lnTo>
                    <a:lnTo>
                      <a:pt x="208" y="160"/>
                    </a:lnTo>
                    <a:lnTo>
                      <a:pt x="136" y="160"/>
                    </a:lnTo>
                    <a:close/>
                    <a:moveTo>
                      <a:pt x="40" y="160"/>
                    </a:moveTo>
                    <a:lnTo>
                      <a:pt x="40" y="232"/>
                    </a:lnTo>
                    <a:lnTo>
                      <a:pt x="112" y="232"/>
                    </a:lnTo>
                    <a:lnTo>
                      <a:pt x="112" y="160"/>
                    </a:lnTo>
                    <a:lnTo>
                      <a:pt x="40" y="160"/>
                    </a:lnTo>
                    <a:close/>
                    <a:moveTo>
                      <a:pt x="40" y="56"/>
                    </a:moveTo>
                    <a:lnTo>
                      <a:pt x="40" y="112"/>
                    </a:lnTo>
                    <a:lnTo>
                      <a:pt x="296" y="112"/>
                    </a:lnTo>
                    <a:lnTo>
                      <a:pt x="296" y="56"/>
                    </a:lnTo>
                    <a:lnTo>
                      <a:pt x="40" y="56"/>
                    </a:lnTo>
                    <a:close/>
                    <a:moveTo>
                      <a:pt x="32" y="0"/>
                    </a:moveTo>
                    <a:lnTo>
                      <a:pt x="304" y="0"/>
                    </a:lnTo>
                    <a:lnTo>
                      <a:pt x="314" y="2"/>
                    </a:lnTo>
                    <a:lnTo>
                      <a:pt x="320" y="4"/>
                    </a:lnTo>
                    <a:lnTo>
                      <a:pt x="328" y="10"/>
                    </a:lnTo>
                    <a:lnTo>
                      <a:pt x="332" y="16"/>
                    </a:lnTo>
                    <a:lnTo>
                      <a:pt x="336" y="24"/>
                    </a:lnTo>
                    <a:lnTo>
                      <a:pt x="336" y="32"/>
                    </a:lnTo>
                    <a:lnTo>
                      <a:pt x="336" y="433"/>
                    </a:lnTo>
                    <a:lnTo>
                      <a:pt x="336" y="441"/>
                    </a:lnTo>
                    <a:lnTo>
                      <a:pt x="332" y="449"/>
                    </a:lnTo>
                    <a:lnTo>
                      <a:pt x="328" y="455"/>
                    </a:lnTo>
                    <a:lnTo>
                      <a:pt x="320" y="461"/>
                    </a:lnTo>
                    <a:lnTo>
                      <a:pt x="314" y="463"/>
                    </a:lnTo>
                    <a:lnTo>
                      <a:pt x="304" y="465"/>
                    </a:lnTo>
                    <a:lnTo>
                      <a:pt x="32" y="465"/>
                    </a:lnTo>
                    <a:lnTo>
                      <a:pt x="24" y="463"/>
                    </a:lnTo>
                    <a:lnTo>
                      <a:pt x="16" y="461"/>
                    </a:lnTo>
                    <a:lnTo>
                      <a:pt x="10" y="455"/>
                    </a:lnTo>
                    <a:lnTo>
                      <a:pt x="6" y="449"/>
                    </a:lnTo>
                    <a:lnTo>
                      <a:pt x="2" y="441"/>
                    </a:lnTo>
                    <a:lnTo>
                      <a:pt x="0" y="433"/>
                    </a:lnTo>
                    <a:lnTo>
                      <a:pt x="0" y="32"/>
                    </a:lnTo>
                    <a:lnTo>
                      <a:pt x="2" y="24"/>
                    </a:lnTo>
                    <a:lnTo>
                      <a:pt x="6" y="16"/>
                    </a:lnTo>
                    <a:lnTo>
                      <a:pt x="10" y="10"/>
                    </a:lnTo>
                    <a:lnTo>
                      <a:pt x="16" y="4"/>
                    </a:lnTo>
                    <a:lnTo>
                      <a:pt x="24" y="2"/>
                    </a:lnTo>
                    <a:lnTo>
                      <a:pt x="32" y="0"/>
                    </a:lnTo>
                    <a:close/>
                  </a:path>
                </a:pathLst>
              </a:custGeom>
              <a:solidFill>
                <a:srgbClr val="17324D"/>
              </a:solidFill>
              <a:ln w="0">
                <a:noFill/>
                <a:prstDash val="solid"/>
                <a:round/>
              </a:ln>
            </p:spPr>
            <p:txBody>
              <a:bodyPr vert="horz" wrap="square" lIns="91440" tIns="45720" rIns="91440" bIns="45720" numCol="1" anchor="t" anchorCtr="0" compatLnSpc="1"/>
              <a:lstStyle/>
              <a:p>
                <a:endParaRPr lang="zh-CN" altLang="en-US">
                  <a:solidFill>
                    <a:srgbClr val="994C52"/>
                  </a:solidFill>
                  <a:latin typeface="Calibri" panose="020F0502020204030204" charset="0"/>
                </a:endParaRPr>
              </a:p>
            </p:txBody>
          </p:sp>
        </p:grpSp>
      </p:grpSp>
      <p:grpSp>
        <p:nvGrpSpPr>
          <p:cNvPr id="27" name="组合 26"/>
          <p:cNvGrpSpPr/>
          <p:nvPr/>
        </p:nvGrpSpPr>
        <p:grpSpPr>
          <a:xfrm>
            <a:off x="4067174" y="1793240"/>
            <a:ext cx="4070350" cy="2926080"/>
            <a:chOff x="4067174" y="1971040"/>
            <a:chExt cx="4070350" cy="2926080"/>
          </a:xfrm>
          <a:effectLst>
            <a:outerShdw blurRad="50800" dist="38100" dir="2700000" algn="tl" rotWithShape="0">
              <a:prstClr val="black">
                <a:alpha val="40000"/>
              </a:prstClr>
            </a:outerShdw>
          </a:effectLst>
        </p:grpSpPr>
        <p:sp>
          <p:nvSpPr>
            <p:cNvPr id="22" name="矩形 21"/>
            <p:cNvSpPr/>
            <p:nvPr/>
          </p:nvSpPr>
          <p:spPr>
            <a:xfrm>
              <a:off x="4067174" y="1971040"/>
              <a:ext cx="4070350" cy="2926080"/>
            </a:xfrm>
            <a:prstGeom prst="rect">
              <a:avLst/>
            </a:prstGeom>
            <a:solidFill>
              <a:srgbClr val="DE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ndParaRPr>
            </a:p>
          </p:txBody>
        </p:sp>
        <p:sp>
          <p:nvSpPr>
            <p:cNvPr id="10" name="文本框 9"/>
            <p:cNvSpPr txBox="1"/>
            <p:nvPr/>
          </p:nvSpPr>
          <p:spPr>
            <a:xfrm>
              <a:off x="4307429" y="3440859"/>
              <a:ext cx="3492662" cy="398780"/>
            </a:xfrm>
            <a:prstGeom prst="rect">
              <a:avLst/>
            </a:prstGeom>
            <a:noFill/>
          </p:spPr>
          <p:txBody>
            <a:bodyPr wrap="square" rtlCol="0">
              <a:spAutoFit/>
            </a:bodyPr>
            <a:lstStyle/>
            <a:p>
              <a:pPr algn="ctr"/>
              <a:r>
                <a:rPr lang="zh-CN" altLang="en-US" sz="2000">
                  <a:solidFill>
                    <a:srgbClr val="17324D"/>
                  </a:solidFill>
                  <a:latin typeface="微软雅黑" panose="020B0503020204020204" charset="-122"/>
                  <a:ea typeface="微软雅黑" panose="020B0503020204020204" charset="-122"/>
                  <a:cs typeface="+mn-ea"/>
                  <a:sym typeface="+mn-ea"/>
                </a:rPr>
                <a:t>参保患者的病种准入登记信息</a:t>
              </a:r>
              <a:endParaRPr lang="zh-CN" altLang="en-US" sz="2000" dirty="0">
                <a:solidFill>
                  <a:srgbClr val="17324D"/>
                </a:solidFill>
                <a:latin typeface="微软雅黑" panose="020B0503020204020204" charset="-122"/>
                <a:ea typeface="微软雅黑" panose="020B0503020204020204" charset="-122"/>
                <a:cs typeface="+mn-ea"/>
                <a:sym typeface="+mn-ea"/>
              </a:endParaRPr>
            </a:p>
          </p:txBody>
        </p:sp>
        <p:sp>
          <p:nvSpPr>
            <p:cNvPr id="14" name="Freeform 57"/>
            <p:cNvSpPr>
              <a:spLocks noChangeAspect="1" noEditPoints="1"/>
            </p:cNvSpPr>
            <p:nvPr/>
          </p:nvSpPr>
          <p:spPr bwMode="auto">
            <a:xfrm>
              <a:off x="5827735" y="2307570"/>
              <a:ext cx="536529" cy="770400"/>
            </a:xfrm>
            <a:custGeom>
              <a:avLst/>
              <a:gdLst>
                <a:gd name="T0" fmla="*/ 19 w 195"/>
                <a:gd name="T1" fmla="*/ 28 h 280"/>
                <a:gd name="T2" fmla="*/ 36 w 195"/>
                <a:gd name="T3" fmla="*/ 70 h 280"/>
                <a:gd name="T4" fmla="*/ 159 w 195"/>
                <a:gd name="T5" fmla="*/ 70 h 280"/>
                <a:gd name="T6" fmla="*/ 176 w 195"/>
                <a:gd name="T7" fmla="*/ 28 h 280"/>
                <a:gd name="T8" fmla="*/ 181 w 195"/>
                <a:gd name="T9" fmla="*/ 28 h 280"/>
                <a:gd name="T10" fmla="*/ 186 w 195"/>
                <a:gd name="T11" fmla="*/ 31 h 280"/>
                <a:gd name="T12" fmla="*/ 190 w 195"/>
                <a:gd name="T13" fmla="*/ 33 h 280"/>
                <a:gd name="T14" fmla="*/ 192 w 195"/>
                <a:gd name="T15" fmla="*/ 37 h 280"/>
                <a:gd name="T16" fmla="*/ 195 w 195"/>
                <a:gd name="T17" fmla="*/ 42 h 280"/>
                <a:gd name="T18" fmla="*/ 195 w 195"/>
                <a:gd name="T19" fmla="*/ 47 h 280"/>
                <a:gd name="T20" fmla="*/ 195 w 195"/>
                <a:gd name="T21" fmla="*/ 259 h 280"/>
                <a:gd name="T22" fmla="*/ 195 w 195"/>
                <a:gd name="T23" fmla="*/ 264 h 280"/>
                <a:gd name="T24" fmla="*/ 192 w 195"/>
                <a:gd name="T25" fmla="*/ 269 h 280"/>
                <a:gd name="T26" fmla="*/ 190 w 195"/>
                <a:gd name="T27" fmla="*/ 273 h 280"/>
                <a:gd name="T28" fmla="*/ 186 w 195"/>
                <a:gd name="T29" fmla="*/ 277 h 280"/>
                <a:gd name="T30" fmla="*/ 181 w 195"/>
                <a:gd name="T31" fmla="*/ 278 h 280"/>
                <a:gd name="T32" fmla="*/ 176 w 195"/>
                <a:gd name="T33" fmla="*/ 280 h 280"/>
                <a:gd name="T34" fmla="*/ 19 w 195"/>
                <a:gd name="T35" fmla="*/ 280 h 280"/>
                <a:gd name="T36" fmla="*/ 14 w 195"/>
                <a:gd name="T37" fmla="*/ 278 h 280"/>
                <a:gd name="T38" fmla="*/ 9 w 195"/>
                <a:gd name="T39" fmla="*/ 277 h 280"/>
                <a:gd name="T40" fmla="*/ 6 w 195"/>
                <a:gd name="T41" fmla="*/ 273 h 280"/>
                <a:gd name="T42" fmla="*/ 3 w 195"/>
                <a:gd name="T43" fmla="*/ 269 h 280"/>
                <a:gd name="T44" fmla="*/ 0 w 195"/>
                <a:gd name="T45" fmla="*/ 264 h 280"/>
                <a:gd name="T46" fmla="*/ 0 w 195"/>
                <a:gd name="T47" fmla="*/ 259 h 280"/>
                <a:gd name="T48" fmla="*/ 0 w 195"/>
                <a:gd name="T49" fmla="*/ 47 h 280"/>
                <a:gd name="T50" fmla="*/ 0 w 195"/>
                <a:gd name="T51" fmla="*/ 42 h 280"/>
                <a:gd name="T52" fmla="*/ 3 w 195"/>
                <a:gd name="T53" fmla="*/ 37 h 280"/>
                <a:gd name="T54" fmla="*/ 6 w 195"/>
                <a:gd name="T55" fmla="*/ 33 h 280"/>
                <a:gd name="T56" fmla="*/ 9 w 195"/>
                <a:gd name="T57" fmla="*/ 31 h 280"/>
                <a:gd name="T58" fmla="*/ 14 w 195"/>
                <a:gd name="T59" fmla="*/ 28 h 280"/>
                <a:gd name="T60" fmla="*/ 19 w 195"/>
                <a:gd name="T61" fmla="*/ 28 h 280"/>
                <a:gd name="T62" fmla="*/ 75 w 195"/>
                <a:gd name="T63" fmla="*/ 0 h 280"/>
                <a:gd name="T64" fmla="*/ 120 w 195"/>
                <a:gd name="T65" fmla="*/ 0 h 280"/>
                <a:gd name="T66" fmla="*/ 130 w 195"/>
                <a:gd name="T67" fmla="*/ 28 h 280"/>
                <a:gd name="T68" fmla="*/ 160 w 195"/>
                <a:gd name="T69" fmla="*/ 28 h 280"/>
                <a:gd name="T70" fmla="*/ 148 w 195"/>
                <a:gd name="T71" fmla="*/ 56 h 280"/>
                <a:gd name="T72" fmla="*/ 47 w 195"/>
                <a:gd name="T73" fmla="*/ 56 h 280"/>
                <a:gd name="T74" fmla="*/ 35 w 195"/>
                <a:gd name="T75" fmla="*/ 28 h 280"/>
                <a:gd name="T76" fmla="*/ 65 w 195"/>
                <a:gd name="T77" fmla="*/ 28 h 280"/>
                <a:gd name="T78" fmla="*/ 75 w 195"/>
                <a:gd name="T7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80">
                  <a:moveTo>
                    <a:pt x="19" y="28"/>
                  </a:moveTo>
                  <a:lnTo>
                    <a:pt x="36" y="70"/>
                  </a:lnTo>
                  <a:lnTo>
                    <a:pt x="159" y="70"/>
                  </a:lnTo>
                  <a:lnTo>
                    <a:pt x="176" y="28"/>
                  </a:lnTo>
                  <a:lnTo>
                    <a:pt x="181" y="28"/>
                  </a:lnTo>
                  <a:lnTo>
                    <a:pt x="186" y="31"/>
                  </a:lnTo>
                  <a:lnTo>
                    <a:pt x="190" y="33"/>
                  </a:lnTo>
                  <a:lnTo>
                    <a:pt x="192" y="37"/>
                  </a:lnTo>
                  <a:lnTo>
                    <a:pt x="195" y="42"/>
                  </a:lnTo>
                  <a:lnTo>
                    <a:pt x="195" y="47"/>
                  </a:lnTo>
                  <a:lnTo>
                    <a:pt x="195" y="259"/>
                  </a:lnTo>
                  <a:lnTo>
                    <a:pt x="195" y="264"/>
                  </a:lnTo>
                  <a:lnTo>
                    <a:pt x="192" y="269"/>
                  </a:lnTo>
                  <a:lnTo>
                    <a:pt x="190" y="273"/>
                  </a:lnTo>
                  <a:lnTo>
                    <a:pt x="186" y="277"/>
                  </a:lnTo>
                  <a:lnTo>
                    <a:pt x="181" y="278"/>
                  </a:lnTo>
                  <a:lnTo>
                    <a:pt x="176" y="280"/>
                  </a:lnTo>
                  <a:lnTo>
                    <a:pt x="19" y="280"/>
                  </a:lnTo>
                  <a:lnTo>
                    <a:pt x="14" y="278"/>
                  </a:lnTo>
                  <a:lnTo>
                    <a:pt x="9" y="277"/>
                  </a:lnTo>
                  <a:lnTo>
                    <a:pt x="6" y="273"/>
                  </a:lnTo>
                  <a:lnTo>
                    <a:pt x="3" y="269"/>
                  </a:lnTo>
                  <a:lnTo>
                    <a:pt x="0" y="264"/>
                  </a:lnTo>
                  <a:lnTo>
                    <a:pt x="0" y="259"/>
                  </a:lnTo>
                  <a:lnTo>
                    <a:pt x="0" y="47"/>
                  </a:lnTo>
                  <a:lnTo>
                    <a:pt x="0" y="42"/>
                  </a:lnTo>
                  <a:lnTo>
                    <a:pt x="3" y="37"/>
                  </a:lnTo>
                  <a:lnTo>
                    <a:pt x="6" y="33"/>
                  </a:lnTo>
                  <a:lnTo>
                    <a:pt x="9" y="31"/>
                  </a:lnTo>
                  <a:lnTo>
                    <a:pt x="14" y="28"/>
                  </a:lnTo>
                  <a:lnTo>
                    <a:pt x="19" y="28"/>
                  </a:lnTo>
                  <a:close/>
                  <a:moveTo>
                    <a:pt x="75" y="0"/>
                  </a:moveTo>
                  <a:lnTo>
                    <a:pt x="120" y="0"/>
                  </a:lnTo>
                  <a:lnTo>
                    <a:pt x="130" y="28"/>
                  </a:lnTo>
                  <a:lnTo>
                    <a:pt x="160" y="28"/>
                  </a:lnTo>
                  <a:lnTo>
                    <a:pt x="148" y="56"/>
                  </a:lnTo>
                  <a:lnTo>
                    <a:pt x="47" y="56"/>
                  </a:lnTo>
                  <a:lnTo>
                    <a:pt x="35" y="28"/>
                  </a:lnTo>
                  <a:lnTo>
                    <a:pt x="65" y="28"/>
                  </a:lnTo>
                  <a:lnTo>
                    <a:pt x="75" y="0"/>
                  </a:lnTo>
                  <a:close/>
                </a:path>
              </a:pathLst>
            </a:custGeom>
            <a:solidFill>
              <a:srgbClr val="17324D"/>
            </a:solidFill>
            <a:ln w="0">
              <a:noFill/>
              <a:prstDash val="solid"/>
              <a:round/>
            </a:ln>
          </p:spPr>
          <p:txBody>
            <a:bodyPr vert="horz" wrap="square" lIns="91440" tIns="45720" rIns="91440" bIns="45720" numCol="1" anchor="t" anchorCtr="0" compatLnSpc="1"/>
            <a:lstStyle/>
            <a:p>
              <a:endParaRPr lang="zh-CN" altLang="en-US">
                <a:solidFill>
                  <a:srgbClr val="994C52"/>
                </a:solidFill>
                <a:latin typeface="Calibri" panose="020F0502020204030204" charset="0"/>
              </a:endParaRPr>
            </a:p>
          </p:txBody>
        </p:sp>
      </p:grpSp>
      <p:grpSp>
        <p:nvGrpSpPr>
          <p:cNvPr id="26" name="组合 25"/>
          <p:cNvGrpSpPr/>
          <p:nvPr/>
        </p:nvGrpSpPr>
        <p:grpSpPr>
          <a:xfrm>
            <a:off x="0" y="1793240"/>
            <a:ext cx="4079875" cy="2926715"/>
            <a:chOff x="0" y="1971040"/>
            <a:chExt cx="4079875" cy="2926715"/>
          </a:xfrm>
          <a:effectLst>
            <a:outerShdw blurRad="50800" dist="38100" dir="2700000" algn="tl" rotWithShape="0">
              <a:prstClr val="black">
                <a:alpha val="40000"/>
              </a:prstClr>
            </a:outerShdw>
          </a:effectLst>
        </p:grpSpPr>
        <p:sp>
          <p:nvSpPr>
            <p:cNvPr id="20" name="矩形 19"/>
            <p:cNvSpPr/>
            <p:nvPr/>
          </p:nvSpPr>
          <p:spPr>
            <a:xfrm>
              <a:off x="0" y="1971040"/>
              <a:ext cx="4079875" cy="2926715"/>
            </a:xfrm>
            <a:prstGeom prst="rect">
              <a:avLst/>
            </a:prstGeom>
            <a:solidFill>
              <a:srgbClr val="C9D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ndParaRPr>
            </a:p>
          </p:txBody>
        </p:sp>
        <p:grpSp>
          <p:nvGrpSpPr>
            <p:cNvPr id="24" name="组合 23"/>
            <p:cNvGrpSpPr/>
            <p:nvPr/>
          </p:nvGrpSpPr>
          <p:grpSpPr>
            <a:xfrm>
              <a:off x="246332" y="2379437"/>
              <a:ext cx="3492662" cy="2017497"/>
              <a:chOff x="264120" y="2379437"/>
              <a:chExt cx="3492662" cy="2017497"/>
            </a:xfrm>
          </p:grpSpPr>
          <p:sp>
            <p:nvSpPr>
              <p:cNvPr id="7" name="文本框 6"/>
              <p:cNvSpPr txBox="1"/>
              <p:nvPr/>
            </p:nvSpPr>
            <p:spPr>
              <a:xfrm>
                <a:off x="264120" y="3382204"/>
                <a:ext cx="3492662" cy="1014730"/>
              </a:xfrm>
              <a:prstGeom prst="rect">
                <a:avLst/>
              </a:prstGeom>
              <a:noFill/>
            </p:spPr>
            <p:txBody>
              <a:bodyPr wrap="square" rtlCol="0">
                <a:spAutoFit/>
              </a:bodyPr>
              <a:lstStyle/>
              <a:p>
                <a:pPr algn="l"/>
                <a:r>
                  <a:rPr lang="zh-CN" altLang="en-US" sz="2000">
                    <a:solidFill>
                      <a:srgbClr val="17324D"/>
                    </a:solidFill>
                    <a:latin typeface="微软雅黑" panose="020B0503020204020204" charset="-122"/>
                    <a:ea typeface="微软雅黑" panose="020B0503020204020204" charset="-122"/>
                    <a:cs typeface="+mn-ea"/>
                    <a:sym typeface="+mn-ea"/>
                  </a:rPr>
                  <a:t>参保人员门诊、购药或住院医保结算单据上传的出院诊断信息</a:t>
                </a:r>
                <a:endParaRPr lang="zh-CN" altLang="en-US" sz="2000" dirty="0">
                  <a:solidFill>
                    <a:srgbClr val="17324D"/>
                  </a:solidFill>
                  <a:latin typeface="微软雅黑" panose="020B0503020204020204" charset="-122"/>
                  <a:ea typeface="微软雅黑" panose="020B0503020204020204" charset="-122"/>
                  <a:cs typeface="+mn-ea"/>
                  <a:sym typeface="+mn-ea"/>
                </a:endParaRPr>
              </a:p>
            </p:txBody>
          </p:sp>
          <p:sp>
            <p:nvSpPr>
              <p:cNvPr id="15" name="Freeform 25"/>
              <p:cNvSpPr>
                <a:spLocks noEditPoints="1"/>
              </p:cNvSpPr>
              <p:nvPr/>
            </p:nvSpPr>
            <p:spPr bwMode="auto">
              <a:xfrm>
                <a:off x="1739357" y="2379437"/>
                <a:ext cx="626666" cy="626666"/>
              </a:xfrm>
              <a:custGeom>
                <a:avLst/>
                <a:gdLst>
                  <a:gd name="T0" fmla="*/ 264 w 384"/>
                  <a:gd name="T1" fmla="*/ 264 h 384"/>
                  <a:gd name="T2" fmla="*/ 72 w 384"/>
                  <a:gd name="T3" fmla="*/ 312 h 384"/>
                  <a:gd name="T4" fmla="*/ 169 w 384"/>
                  <a:gd name="T5" fmla="*/ 48 h 384"/>
                  <a:gd name="T6" fmla="*/ 55 w 384"/>
                  <a:gd name="T7" fmla="*/ 295 h 384"/>
                  <a:gd name="T8" fmla="*/ 49 w 384"/>
                  <a:gd name="T9" fmla="*/ 318 h 384"/>
                  <a:gd name="T10" fmla="*/ 59 w 384"/>
                  <a:gd name="T11" fmla="*/ 333 h 384"/>
                  <a:gd name="T12" fmla="*/ 68 w 384"/>
                  <a:gd name="T13" fmla="*/ 336 h 384"/>
                  <a:gd name="T14" fmla="*/ 312 w 384"/>
                  <a:gd name="T15" fmla="*/ 336 h 384"/>
                  <a:gd name="T16" fmla="*/ 319 w 384"/>
                  <a:gd name="T17" fmla="*/ 335 h 384"/>
                  <a:gd name="T18" fmla="*/ 330 w 384"/>
                  <a:gd name="T19" fmla="*/ 329 h 384"/>
                  <a:gd name="T20" fmla="*/ 335 w 384"/>
                  <a:gd name="T21" fmla="*/ 320 h 384"/>
                  <a:gd name="T22" fmla="*/ 336 w 384"/>
                  <a:gd name="T23" fmla="*/ 312 h 384"/>
                  <a:gd name="T24" fmla="*/ 335 w 384"/>
                  <a:gd name="T25" fmla="*/ 304 h 384"/>
                  <a:gd name="T26" fmla="*/ 330 w 384"/>
                  <a:gd name="T27" fmla="*/ 295 h 384"/>
                  <a:gd name="T28" fmla="*/ 216 w 384"/>
                  <a:gd name="T29" fmla="*/ 48 h 384"/>
                  <a:gd name="T30" fmla="*/ 120 w 384"/>
                  <a:gd name="T31" fmla="*/ 0 h 384"/>
                  <a:gd name="T32" fmla="*/ 275 w 384"/>
                  <a:gd name="T33" fmla="*/ 3 h 384"/>
                  <a:gd name="T34" fmla="*/ 288 w 384"/>
                  <a:gd name="T35" fmla="*/ 24 h 384"/>
                  <a:gd name="T36" fmla="*/ 275 w 384"/>
                  <a:gd name="T37" fmla="*/ 46 h 384"/>
                  <a:gd name="T38" fmla="*/ 264 w 384"/>
                  <a:gd name="T39" fmla="*/ 163 h 384"/>
                  <a:gd name="T40" fmla="*/ 375 w 384"/>
                  <a:gd name="T41" fmla="*/ 277 h 384"/>
                  <a:gd name="T42" fmla="*/ 384 w 384"/>
                  <a:gd name="T43" fmla="*/ 312 h 384"/>
                  <a:gd name="T44" fmla="*/ 375 w 384"/>
                  <a:gd name="T45" fmla="*/ 348 h 384"/>
                  <a:gd name="T46" fmla="*/ 348 w 384"/>
                  <a:gd name="T47" fmla="*/ 375 h 384"/>
                  <a:gd name="T48" fmla="*/ 312 w 384"/>
                  <a:gd name="T49" fmla="*/ 384 h 384"/>
                  <a:gd name="T50" fmla="*/ 54 w 384"/>
                  <a:gd name="T51" fmla="*/ 382 h 384"/>
                  <a:gd name="T52" fmla="*/ 20 w 384"/>
                  <a:gd name="T53" fmla="*/ 364 h 384"/>
                  <a:gd name="T54" fmla="*/ 2 w 384"/>
                  <a:gd name="T55" fmla="*/ 330 h 384"/>
                  <a:gd name="T56" fmla="*/ 2 w 384"/>
                  <a:gd name="T57" fmla="*/ 294 h 384"/>
                  <a:gd name="T58" fmla="*/ 20 w 384"/>
                  <a:gd name="T59" fmla="*/ 262 h 384"/>
                  <a:gd name="T60" fmla="*/ 120 w 384"/>
                  <a:gd name="T61" fmla="*/ 48 h 384"/>
                  <a:gd name="T62" fmla="*/ 99 w 384"/>
                  <a:gd name="T63" fmla="*/ 37 h 384"/>
                  <a:gd name="T64" fmla="*/ 99 w 384"/>
                  <a:gd name="T65" fmla="*/ 12 h 384"/>
                  <a:gd name="T66" fmla="*/ 120 w 384"/>
                  <a:gd name="T6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4">
                    <a:moveTo>
                      <a:pt x="120" y="264"/>
                    </a:moveTo>
                    <a:lnTo>
                      <a:pt x="264" y="264"/>
                    </a:lnTo>
                    <a:lnTo>
                      <a:pt x="312" y="312"/>
                    </a:lnTo>
                    <a:lnTo>
                      <a:pt x="72" y="312"/>
                    </a:lnTo>
                    <a:lnTo>
                      <a:pt x="120" y="264"/>
                    </a:lnTo>
                    <a:close/>
                    <a:moveTo>
                      <a:pt x="169" y="48"/>
                    </a:moveTo>
                    <a:lnTo>
                      <a:pt x="169" y="182"/>
                    </a:lnTo>
                    <a:lnTo>
                      <a:pt x="55" y="295"/>
                    </a:lnTo>
                    <a:lnTo>
                      <a:pt x="49" y="306"/>
                    </a:lnTo>
                    <a:lnTo>
                      <a:pt x="49" y="318"/>
                    </a:lnTo>
                    <a:lnTo>
                      <a:pt x="55" y="329"/>
                    </a:lnTo>
                    <a:lnTo>
                      <a:pt x="59" y="333"/>
                    </a:lnTo>
                    <a:lnTo>
                      <a:pt x="64" y="335"/>
                    </a:lnTo>
                    <a:lnTo>
                      <a:pt x="68" y="336"/>
                    </a:lnTo>
                    <a:lnTo>
                      <a:pt x="72" y="336"/>
                    </a:lnTo>
                    <a:lnTo>
                      <a:pt x="312" y="336"/>
                    </a:lnTo>
                    <a:lnTo>
                      <a:pt x="315" y="336"/>
                    </a:lnTo>
                    <a:lnTo>
                      <a:pt x="319" y="335"/>
                    </a:lnTo>
                    <a:lnTo>
                      <a:pt x="324" y="333"/>
                    </a:lnTo>
                    <a:lnTo>
                      <a:pt x="330" y="329"/>
                    </a:lnTo>
                    <a:lnTo>
                      <a:pt x="332" y="325"/>
                    </a:lnTo>
                    <a:lnTo>
                      <a:pt x="335" y="320"/>
                    </a:lnTo>
                    <a:lnTo>
                      <a:pt x="336" y="316"/>
                    </a:lnTo>
                    <a:lnTo>
                      <a:pt x="336" y="312"/>
                    </a:lnTo>
                    <a:lnTo>
                      <a:pt x="336" y="309"/>
                    </a:lnTo>
                    <a:lnTo>
                      <a:pt x="335" y="304"/>
                    </a:lnTo>
                    <a:lnTo>
                      <a:pt x="332" y="300"/>
                    </a:lnTo>
                    <a:lnTo>
                      <a:pt x="330" y="295"/>
                    </a:lnTo>
                    <a:lnTo>
                      <a:pt x="216" y="182"/>
                    </a:lnTo>
                    <a:lnTo>
                      <a:pt x="216" y="48"/>
                    </a:lnTo>
                    <a:lnTo>
                      <a:pt x="169" y="48"/>
                    </a:lnTo>
                    <a:close/>
                    <a:moveTo>
                      <a:pt x="120" y="0"/>
                    </a:moveTo>
                    <a:lnTo>
                      <a:pt x="264" y="0"/>
                    </a:lnTo>
                    <a:lnTo>
                      <a:pt x="275" y="3"/>
                    </a:lnTo>
                    <a:lnTo>
                      <a:pt x="284" y="12"/>
                    </a:lnTo>
                    <a:lnTo>
                      <a:pt x="288" y="24"/>
                    </a:lnTo>
                    <a:lnTo>
                      <a:pt x="284" y="37"/>
                    </a:lnTo>
                    <a:lnTo>
                      <a:pt x="275" y="46"/>
                    </a:lnTo>
                    <a:lnTo>
                      <a:pt x="264" y="48"/>
                    </a:lnTo>
                    <a:lnTo>
                      <a:pt x="264" y="163"/>
                    </a:lnTo>
                    <a:lnTo>
                      <a:pt x="363" y="262"/>
                    </a:lnTo>
                    <a:lnTo>
                      <a:pt x="375" y="277"/>
                    </a:lnTo>
                    <a:lnTo>
                      <a:pt x="381" y="294"/>
                    </a:lnTo>
                    <a:lnTo>
                      <a:pt x="384" y="312"/>
                    </a:lnTo>
                    <a:lnTo>
                      <a:pt x="381" y="330"/>
                    </a:lnTo>
                    <a:lnTo>
                      <a:pt x="375" y="348"/>
                    </a:lnTo>
                    <a:lnTo>
                      <a:pt x="363" y="364"/>
                    </a:lnTo>
                    <a:lnTo>
                      <a:pt x="348" y="375"/>
                    </a:lnTo>
                    <a:lnTo>
                      <a:pt x="331" y="382"/>
                    </a:lnTo>
                    <a:lnTo>
                      <a:pt x="312" y="384"/>
                    </a:lnTo>
                    <a:lnTo>
                      <a:pt x="72" y="384"/>
                    </a:lnTo>
                    <a:lnTo>
                      <a:pt x="54" y="382"/>
                    </a:lnTo>
                    <a:lnTo>
                      <a:pt x="36" y="375"/>
                    </a:lnTo>
                    <a:lnTo>
                      <a:pt x="20" y="364"/>
                    </a:lnTo>
                    <a:lnTo>
                      <a:pt x="9" y="348"/>
                    </a:lnTo>
                    <a:lnTo>
                      <a:pt x="2" y="330"/>
                    </a:lnTo>
                    <a:lnTo>
                      <a:pt x="0" y="312"/>
                    </a:lnTo>
                    <a:lnTo>
                      <a:pt x="2" y="294"/>
                    </a:lnTo>
                    <a:lnTo>
                      <a:pt x="9" y="277"/>
                    </a:lnTo>
                    <a:lnTo>
                      <a:pt x="20" y="262"/>
                    </a:lnTo>
                    <a:lnTo>
                      <a:pt x="120" y="163"/>
                    </a:lnTo>
                    <a:lnTo>
                      <a:pt x="120" y="48"/>
                    </a:lnTo>
                    <a:lnTo>
                      <a:pt x="108" y="46"/>
                    </a:lnTo>
                    <a:lnTo>
                      <a:pt x="99" y="37"/>
                    </a:lnTo>
                    <a:lnTo>
                      <a:pt x="96" y="24"/>
                    </a:lnTo>
                    <a:lnTo>
                      <a:pt x="99" y="12"/>
                    </a:lnTo>
                    <a:lnTo>
                      <a:pt x="108" y="3"/>
                    </a:lnTo>
                    <a:lnTo>
                      <a:pt x="120" y="0"/>
                    </a:lnTo>
                    <a:close/>
                  </a:path>
                </a:pathLst>
              </a:custGeom>
              <a:solidFill>
                <a:srgbClr val="17324D"/>
              </a:solidFill>
              <a:ln w="0">
                <a:noFill/>
                <a:prstDash val="solid"/>
                <a:round/>
              </a:ln>
            </p:spPr>
            <p:txBody>
              <a:bodyPr vert="horz" wrap="square" lIns="91440" tIns="45720" rIns="91440" bIns="45720" numCol="1" anchor="t" anchorCtr="0" compatLnSpc="1"/>
              <a:lstStyle/>
              <a:p>
                <a:endParaRPr lang="zh-CN" altLang="en-US">
                  <a:solidFill>
                    <a:schemeClr val="bg1"/>
                  </a:solidFill>
                  <a:latin typeface="Calibri" panose="020F0502020204030204" charset="0"/>
                </a:endParaRPr>
              </a:p>
            </p:txBody>
          </p:sp>
        </p:grpSp>
      </p:grpSp>
      <p:sp>
        <p:nvSpPr>
          <p:cNvPr id="2" name="文本框 1"/>
          <p:cNvSpPr txBox="1"/>
          <p:nvPr/>
        </p:nvSpPr>
        <p:spPr>
          <a:xfrm>
            <a:off x="1064260" y="5179060"/>
            <a:ext cx="10147300" cy="521970"/>
          </a:xfrm>
          <a:prstGeom prst="rect">
            <a:avLst/>
          </a:prstGeom>
          <a:noFill/>
        </p:spPr>
        <p:txBody>
          <a:bodyPr wrap="square" rtlCol="0">
            <a:spAutoFit/>
          </a:bodyPr>
          <a:lstStyle/>
          <a:p>
            <a:r>
              <a:rPr lang="zh-CN" altLang="en-US" sz="2800" dirty="0">
                <a:solidFill>
                  <a:srgbClr val="FF0000"/>
                </a:solidFill>
                <a:latin typeface="微软雅黑" panose="020B0503020204020204" charset="-122"/>
                <a:ea typeface="微软雅黑" panose="020B0503020204020204" charset="-122"/>
              </a:rPr>
              <a:t>以上三个判断条件只要满足一项，智能监控系统均不会进行扣减</a:t>
            </a:r>
            <a:endParaRPr lang="zh-CN" altLang="en-US" sz="2800" dirty="0">
              <a:solidFill>
                <a:srgbClr val="FF0000"/>
              </a:solidFill>
              <a:latin typeface="微软雅黑" panose="020B0503020204020204" charset="-122"/>
              <a:ea typeface="微软雅黑" panose="020B0503020204020204" charset="-122"/>
            </a:endParaRPr>
          </a:p>
        </p:txBody>
      </p:sp>
      <p:pic>
        <p:nvPicPr>
          <p:cNvPr id="3" name="图片 2" descr="templates\docerresourceshop\icons\\32313539353336363b32313539353234393bcff2d3d2"/>
          <p:cNvPicPr>
            <a:picLocks noChangeAspect="1"/>
          </p:cNvPicPr>
          <p:nvPr/>
        </p:nvPicPr>
        <p:blipFill>
          <a:blip r:embed="rId1"/>
          <a:stretch>
            <a:fillRect/>
          </a:stretch>
        </p:blipFill>
        <p:spPr>
          <a:xfrm>
            <a:off x="397510" y="5147945"/>
            <a:ext cx="639445"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custDataLst>
              <p:tags r:id="rId1"/>
            </p:custDataLst>
          </p:nvPr>
        </p:nvSpPr>
        <p:spPr>
          <a:xfrm>
            <a:off x="1029970" y="638175"/>
            <a:ext cx="10110470" cy="1774825"/>
          </a:xfrm>
          <a:prstGeom prst="rect">
            <a:avLst/>
          </a:prstGeom>
          <a:solidFill>
            <a:srgbClr val="F5987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rcRect l="-292"/>
          <a:stretch>
            <a:fillRect/>
          </a:stretch>
        </p:blipFill>
        <p:spPr>
          <a:xfrm>
            <a:off x="283210" y="2701925"/>
            <a:ext cx="11555730" cy="3647440"/>
          </a:xfrm>
          <a:prstGeom prst="rect">
            <a:avLst/>
          </a:prstGeom>
        </p:spPr>
      </p:pic>
      <p:pic>
        <p:nvPicPr>
          <p:cNvPr id="4" name="图片 3" descr="32303235303832343b32303235343930333bcee5bdc7d0c7"/>
          <p:cNvPicPr>
            <a:picLocks noChangeAspect="1"/>
          </p:cNvPicPr>
          <p:nvPr/>
        </p:nvPicPr>
        <p:blipFill>
          <a:blip r:embed="rId3" cstate="print"/>
          <a:stretch>
            <a:fillRect/>
          </a:stretch>
        </p:blipFill>
        <p:spPr>
          <a:xfrm>
            <a:off x="1474470" y="782320"/>
            <a:ext cx="313690" cy="313690"/>
          </a:xfrm>
          <a:prstGeom prst="rect">
            <a:avLst/>
          </a:prstGeom>
        </p:spPr>
      </p:pic>
      <p:sp>
        <p:nvSpPr>
          <p:cNvPr id="6" name="副标题 2"/>
          <p:cNvSpPr>
            <a:spLocks noGrp="1"/>
          </p:cNvSpPr>
          <p:nvPr/>
        </p:nvSpPr>
        <p:spPr>
          <a:xfrm>
            <a:off x="1058545" y="554355"/>
            <a:ext cx="10074275" cy="16554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fontAlgn="auto">
              <a:lnSpc>
                <a:spcPct val="150000"/>
              </a:lnSpc>
            </a:pPr>
            <a:r>
              <a:rPr lang="en-US" altLang="zh-CN" sz="2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限定支付范围是指符合规定情况下参保人员发生的药品费用，可由基本医疗保险或生育保险基金支付，对于超限定支付范围的药品费用通过监控规则予以扣减</a:t>
            </a:r>
            <a:r>
              <a:rPr lang="zh-CN" altLang="en-US" sz="2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2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8890" y="2551431"/>
            <a:ext cx="8993505" cy="1129665"/>
          </a:xfrm>
          <a:prstGeom prst="rect">
            <a:avLst/>
          </a:prstGeom>
          <a:solidFill>
            <a:srgbClr val="DBD5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1765300" y="2573655"/>
            <a:ext cx="7197090" cy="1143000"/>
          </a:xfrm>
        </p:spPr>
        <p:txBody>
          <a:bodyPr/>
          <a:lstStyle/>
          <a:p>
            <a:r>
              <a:rPr lang="zh-CN" altLang="en-US" sz="5500">
                <a:solidFill>
                  <a:schemeClr val="tx1">
                    <a:lumMod val="75000"/>
                    <a:lumOff val="25000"/>
                  </a:schemeClr>
                </a:solidFill>
                <a:latin typeface="黑体" panose="02010609060101010101" charset="-122"/>
                <a:ea typeface="黑体" panose="02010609060101010101" charset="-122"/>
              </a:rPr>
              <a:t>五、总结</a:t>
            </a:r>
            <a:endParaRPr lang="zh-CN" altLang="en-US" sz="5500">
              <a:solidFill>
                <a:schemeClr val="tx1">
                  <a:lumMod val="75000"/>
                  <a:lumOff val="25000"/>
                </a:schemeClr>
              </a:solidFill>
              <a:latin typeface="黑体" panose="02010609060101010101" charset="-122"/>
              <a:ea typeface="黑体" panose="02010609060101010101" charset="-122"/>
            </a:endParaRPr>
          </a:p>
        </p:txBody>
      </p:sp>
      <p:grpSp>
        <p:nvGrpSpPr>
          <p:cNvPr id="17" name="组合 16"/>
          <p:cNvGrpSpPr/>
          <p:nvPr/>
        </p:nvGrpSpPr>
        <p:grpSpPr>
          <a:xfrm>
            <a:off x="2638726" y="2784719"/>
            <a:ext cx="576212" cy="653045"/>
            <a:chOff x="202866" y="341874"/>
            <a:chExt cx="576212" cy="653045"/>
          </a:xfrm>
        </p:grpSpPr>
        <p:sp>
          <p:nvSpPr>
            <p:cNvPr id="15" name="矩形 14"/>
            <p:cNvSpPr/>
            <p:nvPr/>
          </p:nvSpPr>
          <p:spPr>
            <a:xfrm>
              <a:off x="202866" y="341874"/>
              <a:ext cx="144016" cy="653045"/>
            </a:xfrm>
            <a:prstGeom prst="rect">
              <a:avLst/>
            </a:prstGeom>
            <a:solidFill>
              <a:srgbClr val="F58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889" y="341874"/>
              <a:ext cx="360189" cy="653045"/>
            </a:xfrm>
            <a:prstGeom prst="rect">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038225" y="3758565"/>
            <a:ext cx="7964170" cy="76200"/>
          </a:xfrm>
          <a:prstGeom prst="rect">
            <a:avLst/>
          </a:prstGeom>
          <a:solidFill>
            <a:srgbClr val="A8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7275" y="3797935"/>
            <a:ext cx="7964170" cy="75565"/>
          </a:xfrm>
          <a:prstGeom prst="rect">
            <a:avLst/>
          </a:prstGeom>
          <a:solidFill>
            <a:srgbClr val="A8DAD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6530340" y="1638935"/>
            <a:ext cx="4659630" cy="488315"/>
          </a:xfrm>
          <a:prstGeom prst="rect">
            <a:avLst/>
          </a:prstGeom>
          <a:solidFill>
            <a:srgbClr val="EBD4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a4431d016ff2ef0c92d825ff44c64eb"/>
          <p:cNvPicPr>
            <a:picLocks noChangeAspect="1"/>
          </p:cNvPicPr>
          <p:nvPr/>
        </p:nvPicPr>
        <p:blipFill>
          <a:blip r:embed="rId1"/>
          <a:stretch>
            <a:fillRect/>
          </a:stretch>
        </p:blipFill>
        <p:spPr>
          <a:xfrm>
            <a:off x="1050290" y="404495"/>
            <a:ext cx="4535170" cy="6048375"/>
          </a:xfrm>
          <a:prstGeom prst="rect">
            <a:avLst/>
          </a:prstGeom>
          <a:effectLst/>
        </p:spPr>
      </p:pic>
      <p:sp>
        <p:nvSpPr>
          <p:cNvPr id="3" name="TextBox 2"/>
          <p:cNvSpPr txBox="1"/>
          <p:nvPr/>
        </p:nvSpPr>
        <p:spPr>
          <a:xfrm>
            <a:off x="6040438" y="1726565"/>
            <a:ext cx="5639435" cy="3799840"/>
          </a:xfrm>
          <a:prstGeom prst="rect">
            <a:avLst/>
          </a:prstGeom>
          <a:noFill/>
        </p:spPr>
        <p:txBody>
          <a:bodyPr wrap="square" rtlCol="0">
            <a:spAutoFit/>
          </a:bodyPr>
          <a:lstStyle/>
          <a:p>
            <a:endParaRPr lang="zh-CN" altLang="en-US" dirty="0" smtClean="0"/>
          </a:p>
          <a:p>
            <a:endParaRPr lang="zh-CN" altLang="en-US" sz="23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fontAlgn="auto">
              <a:lnSpc>
                <a:spcPts val="3000"/>
              </a:lnSpc>
            </a:pPr>
            <a:r>
              <a:rPr lang="zh-CN" altLang="en-US" sz="23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目前智能监控系统门诊</a:t>
            </a:r>
            <a:r>
              <a:rPr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、购药</a:t>
            </a:r>
            <a:r>
              <a:rPr lang="en-US" altLang="zh-CN"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住院限病种的规则有</a:t>
            </a:r>
            <a:r>
              <a:rPr lang="en-US" altLang="zh-CN"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30</a:t>
            </a:r>
            <a:r>
              <a:rPr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所限的具体药品和病种本片已全部列举，国家医保药品目录关于对病种的限定不是对药品法定说明书的修改，临床医师应根据患者病情合理用药。参保患者的病种准入登记信息、定点医药机构上传的出院诊断信息和智能监控系统病种备案信息只要有一项满足条件，智能监控系统均不会进行扣减。</a:t>
            </a:r>
            <a:endParaRPr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486525" y="1670050"/>
            <a:ext cx="4785360" cy="445135"/>
          </a:xfrm>
          <a:prstGeom prst="rect">
            <a:avLst/>
          </a:prstGeom>
          <a:noFill/>
        </p:spPr>
        <p:txBody>
          <a:bodyPr wrap="square" rtlCol="0" anchor="t">
            <a:spAutoFit/>
          </a:bodyPr>
          <a:p>
            <a:pPr algn="l"/>
            <a:r>
              <a:rPr lang="zh-CN" altLang="en-US" sz="2300" dirty="0" smtClean="0">
                <a:solidFill>
                  <a:schemeClr val="tx1">
                    <a:lumMod val="75000"/>
                    <a:lumOff val="25000"/>
                  </a:schemeClr>
                </a:solidFill>
                <a:latin typeface="微软雅黑" panose="020B0503020204020204" charset="-122"/>
                <a:ea typeface="微软雅黑" panose="020B0503020204020204" charset="-122"/>
                <a:sym typeface="+mn-ea"/>
              </a:rPr>
              <a:t>门诊、购药</a:t>
            </a:r>
            <a:r>
              <a:rPr lang="en-US" altLang="zh-CN" sz="2300" dirty="0" smtClean="0">
                <a:solidFill>
                  <a:schemeClr val="tx1">
                    <a:lumMod val="75000"/>
                    <a:lumOff val="25000"/>
                  </a:schemeClr>
                </a:solidFill>
                <a:latin typeface="微软雅黑" panose="020B0503020204020204" charset="-122"/>
                <a:ea typeface="微软雅黑" panose="020B0503020204020204" charset="-122"/>
                <a:sym typeface="+mn-ea"/>
              </a:rPr>
              <a:t>/</a:t>
            </a:r>
            <a:r>
              <a:rPr lang="zh-CN" altLang="en-US" sz="2300" dirty="0" smtClean="0">
                <a:solidFill>
                  <a:schemeClr val="tx1">
                    <a:lumMod val="75000"/>
                    <a:lumOff val="25000"/>
                  </a:schemeClr>
                </a:solidFill>
                <a:latin typeface="微软雅黑" panose="020B0503020204020204" charset="-122"/>
                <a:ea typeface="微软雅黑" panose="020B0503020204020204" charset="-122"/>
                <a:sym typeface="+mn-ea"/>
              </a:rPr>
              <a:t>住院限病种的规则总结</a:t>
            </a:r>
            <a:endParaRPr lang="zh-CN" altLang="en-US" sz="23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9" name="矩形 8"/>
          <p:cNvSpPr/>
          <p:nvPr/>
        </p:nvSpPr>
        <p:spPr>
          <a:xfrm>
            <a:off x="3190240" y="2691130"/>
            <a:ext cx="5777865" cy="1476375"/>
          </a:xfrm>
          <a:prstGeom prst="rect">
            <a:avLst/>
          </a:prstGeom>
          <a:solidFill>
            <a:srgbClr val="74AD9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071303" y="2857818"/>
            <a:ext cx="4016375" cy="1143000"/>
          </a:xfrm>
        </p:spPr>
        <p:txBody>
          <a:bodyPr>
            <a:normAutofit fontScale="90000"/>
          </a:bodyPr>
          <a:lstStyle/>
          <a:p>
            <a:r>
              <a:rPr lang="zh-CN" altLang="en-US" sz="8335">
                <a:solidFill>
                  <a:schemeClr val="tx1">
                    <a:lumMod val="75000"/>
                    <a:lumOff val="25000"/>
                  </a:schemeClr>
                </a:solidFill>
                <a:latin typeface="黑体" panose="02010609060101010101" charset="-122"/>
                <a:ea typeface="黑体" panose="02010609060101010101" charset="-122"/>
              </a:rPr>
              <a:t>谢谢观看</a:t>
            </a:r>
            <a:endParaRPr lang="zh-CN" altLang="en-US" sz="8335">
              <a:solidFill>
                <a:schemeClr val="tx1">
                  <a:lumMod val="75000"/>
                  <a:lumOff val="25000"/>
                </a:schemeClr>
              </a:solidFill>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3810" y="2551431"/>
            <a:ext cx="8993505" cy="1129665"/>
          </a:xfrm>
          <a:prstGeom prst="rect">
            <a:avLst/>
          </a:prstGeom>
          <a:solidFill>
            <a:srgbClr val="DBD5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914400" y="2568575"/>
            <a:ext cx="10972800" cy="1143000"/>
          </a:xfrm>
        </p:spPr>
        <p:txBody>
          <a:bodyPr/>
          <a:lstStyle/>
          <a:p>
            <a:r>
              <a:rPr lang="zh-CN" altLang="en-US" sz="5500">
                <a:solidFill>
                  <a:schemeClr val="tx1">
                    <a:lumMod val="75000"/>
                    <a:lumOff val="25000"/>
                  </a:schemeClr>
                </a:solidFill>
                <a:latin typeface="黑体" panose="02010609060101010101" charset="-122"/>
                <a:ea typeface="黑体" panose="02010609060101010101" charset="-122"/>
              </a:rPr>
              <a:t>二、规则的依据</a:t>
            </a:r>
            <a:endParaRPr lang="zh-CN" altLang="en-US" sz="5500">
              <a:solidFill>
                <a:schemeClr val="tx1">
                  <a:lumMod val="75000"/>
                  <a:lumOff val="25000"/>
                </a:schemeClr>
              </a:solidFill>
              <a:latin typeface="黑体" panose="02010609060101010101" charset="-122"/>
              <a:ea typeface="黑体" panose="02010609060101010101" charset="-122"/>
            </a:endParaRPr>
          </a:p>
        </p:txBody>
      </p:sp>
      <p:grpSp>
        <p:nvGrpSpPr>
          <p:cNvPr id="17" name="组合 16"/>
          <p:cNvGrpSpPr/>
          <p:nvPr/>
        </p:nvGrpSpPr>
        <p:grpSpPr>
          <a:xfrm>
            <a:off x="2632376" y="2785989"/>
            <a:ext cx="576212" cy="653045"/>
            <a:chOff x="202866" y="341874"/>
            <a:chExt cx="576212" cy="653045"/>
          </a:xfrm>
        </p:grpSpPr>
        <p:sp>
          <p:nvSpPr>
            <p:cNvPr id="15" name="矩形 14"/>
            <p:cNvSpPr/>
            <p:nvPr/>
          </p:nvSpPr>
          <p:spPr>
            <a:xfrm>
              <a:off x="202866" y="341874"/>
              <a:ext cx="144016" cy="653045"/>
            </a:xfrm>
            <a:prstGeom prst="rect">
              <a:avLst/>
            </a:prstGeom>
            <a:solidFill>
              <a:srgbClr val="F58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889" y="341874"/>
              <a:ext cx="360189" cy="653045"/>
            </a:xfrm>
            <a:prstGeom prst="rect">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038225" y="3758565"/>
            <a:ext cx="7964170" cy="76200"/>
          </a:xfrm>
          <a:prstGeom prst="rect">
            <a:avLst/>
          </a:prstGeom>
          <a:solidFill>
            <a:srgbClr val="A8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7275" y="3797935"/>
            <a:ext cx="7964170" cy="75565"/>
          </a:xfrm>
          <a:prstGeom prst="rect">
            <a:avLst/>
          </a:prstGeom>
          <a:solidFill>
            <a:srgbClr val="A8DAD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F2F2F2"/>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607695" y="419735"/>
            <a:ext cx="10636885" cy="3128010"/>
          </a:xfrm>
        </p:spPr>
        <p:txBody>
          <a:bodyPr>
            <a:noAutofit/>
          </a:bodyPr>
          <a:lstStyle/>
          <a:p>
            <a:pPr indent="457200" algn="l" fontAlgn="auto">
              <a:lnSpc>
                <a:spcPts val="4000"/>
              </a:lnSpc>
            </a:pPr>
            <a:r>
              <a:rPr lang="en-US" altLang="zh-CN" sz="3000"/>
              <a:t>  </a:t>
            </a:r>
            <a:r>
              <a:rPr lang="en-US" altLang="zh-CN" sz="2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2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a:t>
            </a:r>
            <a:r>
              <a:rPr lang="zh-CN" altLang="en-US"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关于印发&lt;国家基本医疗保险、工伤保险和生育保险药品目录(2021年)&gt;的通知》（医保发〔2021〕50号）</a:t>
            </a:r>
            <a:r>
              <a:rPr lang="zh-CN" altLang="en-US" sz="2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文件规定，“备注”栏中对部分药品规定了限定支付范围， 是指符合规定情况下参保人员发生的药品费用，可按规定由基本医疗保险或生育保险基金支出。</a:t>
            </a:r>
            <a:endParaRPr lang="zh-CN" altLang="en-US" sz="2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descr="C:\Users\lenovo\Desktop\图片1.png图片1"/>
          <p:cNvPicPr>
            <a:picLocks noChangeAspect="1"/>
          </p:cNvPicPr>
          <p:nvPr/>
        </p:nvPicPr>
        <p:blipFill>
          <a:blip r:embed="rId1"/>
          <a:srcRect t="3518" r="314" b="13354"/>
          <a:stretch>
            <a:fillRect/>
          </a:stretch>
        </p:blipFill>
        <p:spPr>
          <a:xfrm>
            <a:off x="678180" y="3282315"/>
            <a:ext cx="5859145" cy="2736850"/>
          </a:xfrm>
          <a:prstGeom prst="rect">
            <a:avLst/>
          </a:prstGeom>
        </p:spPr>
      </p:pic>
      <p:sp>
        <p:nvSpPr>
          <p:cNvPr id="2" name="文本框 1" descr="7b0a202020202262756c6c6574223a20227b5c2263617465676f727949645c223a31303030362c5c2274656d706c61746549645c223a32303233313235387d220a7d0a"/>
          <p:cNvSpPr txBox="1"/>
          <p:nvPr/>
        </p:nvSpPr>
        <p:spPr>
          <a:xfrm>
            <a:off x="6715125" y="3128645"/>
            <a:ext cx="4529455" cy="368300"/>
          </a:xfrm>
          <a:prstGeom prst="rect">
            <a:avLst/>
          </a:prstGeom>
          <a:noFill/>
        </p:spPr>
        <p:txBody>
          <a:bodyPr wrap="square" rtlCol="0">
            <a:spAutoFit/>
          </a:bodyPr>
          <a:lstStyle/>
          <a:p>
            <a:pPr>
              <a:buBlip>
                <a:blip r:embed="rId2"/>
              </a:buBlip>
            </a:pPr>
            <a:r>
              <a:rPr lang="en-US" altLang="zh-CN"/>
              <a:t>  </a:t>
            </a:r>
            <a:r>
              <a:rPr lang="zh-CN" altLang="en-US"/>
              <a:t>参保人员出现适应症限定范围情况</a:t>
            </a:r>
            <a:endParaRPr lang="zh-CN" altLang="en-US"/>
          </a:p>
        </p:txBody>
      </p:sp>
      <p:sp>
        <p:nvSpPr>
          <p:cNvPr id="5" name="文本框 4"/>
          <p:cNvSpPr txBox="1"/>
          <p:nvPr/>
        </p:nvSpPr>
        <p:spPr>
          <a:xfrm>
            <a:off x="6715125" y="3745230"/>
            <a:ext cx="3581400" cy="368300"/>
          </a:xfrm>
          <a:prstGeom prst="rect">
            <a:avLst/>
          </a:prstGeom>
          <a:noFill/>
        </p:spPr>
        <p:txBody>
          <a:bodyPr wrap="square" rtlCol="0">
            <a:spAutoFit/>
          </a:bodyPr>
          <a:lstStyle/>
          <a:p>
            <a:pPr>
              <a:buBlip>
                <a:blip r:embed="rId2"/>
              </a:buBlip>
            </a:pPr>
            <a:r>
              <a:rPr lang="en-US" altLang="zh-CN"/>
              <a:t>  </a:t>
            </a:r>
            <a:r>
              <a:rPr lang="zh-CN" altLang="en-US"/>
              <a:t>有相应的临床体征及症状</a:t>
            </a:r>
            <a:endParaRPr lang="zh-CN" altLang="en-US"/>
          </a:p>
        </p:txBody>
      </p:sp>
      <p:sp>
        <p:nvSpPr>
          <p:cNvPr id="6" name="文本框 5"/>
          <p:cNvSpPr txBox="1"/>
          <p:nvPr/>
        </p:nvSpPr>
        <p:spPr>
          <a:xfrm>
            <a:off x="6715125" y="4361815"/>
            <a:ext cx="3267075" cy="368300"/>
          </a:xfrm>
          <a:prstGeom prst="rect">
            <a:avLst/>
          </a:prstGeom>
          <a:noFill/>
        </p:spPr>
        <p:txBody>
          <a:bodyPr wrap="square" rtlCol="0">
            <a:spAutoFit/>
          </a:bodyPr>
          <a:lstStyle/>
          <a:p>
            <a:pPr>
              <a:buBlip>
                <a:blip r:embed="rId2"/>
              </a:buBlip>
            </a:pPr>
            <a:r>
              <a:rPr lang="en-US" altLang="zh-CN"/>
              <a:t>  </a:t>
            </a:r>
            <a:r>
              <a:rPr lang="zh-CN" altLang="en-US"/>
              <a:t>有实验室和辅助检查证据</a:t>
            </a:r>
            <a:endParaRPr lang="zh-CN" altLang="en-US"/>
          </a:p>
        </p:txBody>
      </p:sp>
      <p:sp>
        <p:nvSpPr>
          <p:cNvPr id="7" name="文本框 6"/>
          <p:cNvSpPr txBox="1"/>
          <p:nvPr/>
        </p:nvSpPr>
        <p:spPr>
          <a:xfrm>
            <a:off x="6715125" y="4978400"/>
            <a:ext cx="3267075" cy="368300"/>
          </a:xfrm>
          <a:prstGeom prst="rect">
            <a:avLst/>
          </a:prstGeom>
          <a:noFill/>
        </p:spPr>
        <p:txBody>
          <a:bodyPr wrap="square" rtlCol="0">
            <a:spAutoFit/>
          </a:bodyPr>
          <a:lstStyle/>
          <a:p>
            <a:pPr>
              <a:buBlip>
                <a:blip r:embed="rId2"/>
              </a:buBlip>
            </a:pPr>
            <a:r>
              <a:rPr lang="en-US" altLang="zh-CN"/>
              <a:t>  </a:t>
            </a:r>
            <a:r>
              <a:rPr lang="zh-CN" altLang="en-US"/>
              <a:t>有相应的临床依据</a:t>
            </a:r>
            <a:endParaRPr lang="zh-CN" altLang="en-US"/>
          </a:p>
        </p:txBody>
      </p:sp>
      <p:sp>
        <p:nvSpPr>
          <p:cNvPr id="8" name="文本框 7"/>
          <p:cNvSpPr txBox="1"/>
          <p:nvPr/>
        </p:nvSpPr>
        <p:spPr>
          <a:xfrm>
            <a:off x="6715125" y="5594985"/>
            <a:ext cx="5119370" cy="645160"/>
          </a:xfrm>
          <a:prstGeom prst="rect">
            <a:avLst/>
          </a:prstGeom>
          <a:noFill/>
        </p:spPr>
        <p:txBody>
          <a:bodyPr wrap="square" rtlCol="0">
            <a:spAutoFit/>
          </a:bodyPr>
          <a:lstStyle/>
          <a:p>
            <a:pPr>
              <a:buBlip>
                <a:blip r:embed="rId2"/>
              </a:buBlip>
            </a:pPr>
            <a:r>
              <a:rPr lang="en-US" altLang="zh-CN"/>
              <a:t>  </a:t>
            </a:r>
            <a:r>
              <a:rPr lang="zh-CN" altLang="en-US"/>
              <a:t>适应症限定不是对药品法定说明书的修改，临</a:t>
            </a:r>
            <a:r>
              <a:rPr lang="en-US" altLang="zh-CN"/>
              <a:t>  </a:t>
            </a:r>
            <a:r>
              <a:rPr lang="zh-CN" altLang="en-US"/>
              <a:t>床医师应根据病情合理用药</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8890" y="2551431"/>
            <a:ext cx="8993505" cy="1129665"/>
          </a:xfrm>
          <a:prstGeom prst="rect">
            <a:avLst/>
          </a:prstGeom>
          <a:solidFill>
            <a:srgbClr val="DBD5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914400" y="2560955"/>
            <a:ext cx="10972800" cy="1143000"/>
          </a:xfrm>
        </p:spPr>
        <p:txBody>
          <a:bodyPr/>
          <a:lstStyle/>
          <a:p>
            <a:r>
              <a:rPr lang="zh-CN" altLang="en-US" sz="5500">
                <a:solidFill>
                  <a:schemeClr val="tx1">
                    <a:lumMod val="75000"/>
                    <a:lumOff val="25000"/>
                  </a:schemeClr>
                </a:solidFill>
                <a:latin typeface="黑体" panose="02010609060101010101" charset="-122"/>
                <a:ea typeface="黑体" panose="02010609060101010101" charset="-122"/>
              </a:rPr>
              <a:t>三、限定的药品</a:t>
            </a:r>
            <a:endParaRPr lang="zh-CN" altLang="en-US" sz="5500">
              <a:solidFill>
                <a:schemeClr val="tx1">
                  <a:lumMod val="75000"/>
                  <a:lumOff val="25000"/>
                </a:schemeClr>
              </a:solidFill>
              <a:latin typeface="黑体" panose="02010609060101010101" charset="-122"/>
              <a:ea typeface="黑体" panose="02010609060101010101" charset="-122"/>
            </a:endParaRPr>
          </a:p>
        </p:txBody>
      </p:sp>
      <p:grpSp>
        <p:nvGrpSpPr>
          <p:cNvPr id="17" name="组合 16"/>
          <p:cNvGrpSpPr/>
          <p:nvPr/>
        </p:nvGrpSpPr>
        <p:grpSpPr>
          <a:xfrm>
            <a:off x="2633011" y="2787259"/>
            <a:ext cx="576212" cy="653045"/>
            <a:chOff x="202866" y="341874"/>
            <a:chExt cx="576212" cy="653045"/>
          </a:xfrm>
        </p:grpSpPr>
        <p:sp>
          <p:nvSpPr>
            <p:cNvPr id="15" name="矩形 14"/>
            <p:cNvSpPr/>
            <p:nvPr/>
          </p:nvSpPr>
          <p:spPr>
            <a:xfrm>
              <a:off x="202866" y="341874"/>
              <a:ext cx="144016" cy="653045"/>
            </a:xfrm>
            <a:prstGeom prst="rect">
              <a:avLst/>
            </a:prstGeom>
            <a:solidFill>
              <a:srgbClr val="F58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889" y="341874"/>
              <a:ext cx="360189" cy="653045"/>
            </a:xfrm>
            <a:prstGeom prst="rect">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038225" y="3758565"/>
            <a:ext cx="7964170" cy="76200"/>
          </a:xfrm>
          <a:prstGeom prst="rect">
            <a:avLst/>
          </a:prstGeom>
          <a:solidFill>
            <a:srgbClr val="A8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7275" y="3797935"/>
            <a:ext cx="7964170" cy="75565"/>
          </a:xfrm>
          <a:prstGeom prst="rect">
            <a:avLst/>
          </a:prstGeom>
          <a:solidFill>
            <a:srgbClr val="A8DAD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059180" y="541655"/>
            <a:ext cx="5406390" cy="768350"/>
          </a:xfrm>
          <a:prstGeom prst="rect">
            <a:avLst/>
          </a:prstGeom>
          <a:noFill/>
        </p:spPr>
        <p:txBody>
          <a:bodyPr wrap="square" rtlCol="0">
            <a:spAutoFit/>
          </a:bodyPr>
          <a:lstStyle/>
          <a:p>
            <a:r>
              <a:rPr lang="zh-CN" altLang="en-US" sz="2200">
                <a:latin typeface="微软雅黑" panose="020B0503020204020204" charset="-122"/>
                <a:ea typeface="微软雅黑" panose="020B0503020204020204" charset="-122"/>
                <a:cs typeface="微软雅黑" panose="020B0503020204020204" charset="-122"/>
              </a:rPr>
              <a:t>门诊、</a:t>
            </a:r>
            <a:r>
              <a:rPr lang="zh-CN" altLang="en-US" sz="2200">
                <a:latin typeface="微软雅黑" panose="020B0503020204020204" charset="-122"/>
                <a:ea typeface="微软雅黑" panose="020B0503020204020204" charset="-122"/>
                <a:cs typeface="微软雅黑" panose="020B0503020204020204" charset="-122"/>
                <a:sym typeface="+mn-ea"/>
              </a:rPr>
              <a:t>购药</a:t>
            </a:r>
            <a:r>
              <a:rPr lang="en-US" altLang="zh-CN" sz="2200">
                <a:latin typeface="微软雅黑" panose="020B0503020204020204" charset="-122"/>
                <a:ea typeface="微软雅黑" panose="020B0503020204020204" charset="-122"/>
                <a:cs typeface="微软雅黑" panose="020B0503020204020204" charset="-122"/>
                <a:sym typeface="+mn-ea"/>
              </a:rPr>
              <a:t>/</a:t>
            </a:r>
            <a:r>
              <a:rPr lang="zh-CN" altLang="en-US" sz="2200">
                <a:latin typeface="微软雅黑" panose="020B0503020204020204" charset="-122"/>
                <a:ea typeface="微软雅黑" panose="020B0503020204020204" charset="-122"/>
                <a:cs typeface="微软雅黑" panose="020B0503020204020204" charset="-122"/>
              </a:rPr>
              <a:t>住院违规使用恶性肿瘤药物	</a:t>
            </a:r>
            <a:r>
              <a:rPr lang="zh-CN" altLang="en-US"/>
              <a:t>	</a:t>
            </a:r>
            <a:endParaRPr lang="zh-CN" altLang="en-US"/>
          </a:p>
        </p:txBody>
      </p:sp>
      <p:graphicFrame>
        <p:nvGraphicFramePr>
          <p:cNvPr id="6" name="表格 5"/>
          <p:cNvGraphicFramePr/>
          <p:nvPr/>
        </p:nvGraphicFramePr>
        <p:xfrm>
          <a:off x="1059180" y="1245870"/>
          <a:ext cx="10088880" cy="4785360"/>
        </p:xfrm>
        <a:graphic>
          <a:graphicData uri="http://schemas.openxmlformats.org/drawingml/2006/table">
            <a:tbl>
              <a:tblPr firstRow="1" bandRow="1">
                <a:tableStyleId>{5C22544A-7EE6-4342-B048-85BDC9FD1C3A}</a:tableStyleId>
              </a:tblPr>
              <a:tblGrid>
                <a:gridCol w="1257300"/>
                <a:gridCol w="1038225"/>
                <a:gridCol w="3665220"/>
                <a:gridCol w="1163955"/>
                <a:gridCol w="2964180"/>
              </a:tblGrid>
              <a:tr h="234315">
                <a:tc>
                  <a:txBody>
                    <a:bodyPr/>
                    <a:lstStyle/>
                    <a:p>
                      <a:pPr indent="0" algn="ctr">
                        <a:buNone/>
                      </a:pPr>
                      <a:r>
                        <a:rPr lang="zh-CN" sz="800" b="0">
                          <a:solidFill>
                            <a:srgbClr val="000000"/>
                          </a:solidFill>
                          <a:ea typeface="微软雅黑" panose="020B0503020204020204" charset="-122"/>
                        </a:rPr>
                        <a:t>药品（西药）</a:t>
                      </a:r>
                      <a:endParaRPr lang="en-US" altLang="en-US" sz="8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剂型</a:t>
                      </a:r>
                      <a:endParaRPr lang="en-US" altLang="en-US" sz="8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备注</a:t>
                      </a:r>
                      <a:endParaRPr lang="en-US" altLang="en-US" sz="8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800" b="0">
                          <a:solidFill>
                            <a:srgbClr val="000000"/>
                          </a:solidFill>
                          <a:ea typeface="微软雅黑" panose="020B0503020204020204" charset="-122"/>
                        </a:rPr>
                        <a:t>药品（中成药）</a:t>
                      </a:r>
                      <a:endParaRPr lang="en-US" altLang="en-US" sz="8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800" b="0">
                          <a:solidFill>
                            <a:srgbClr val="000000"/>
                          </a:solidFill>
                          <a:ea typeface="微软雅黑" panose="020B0503020204020204" charset="-122"/>
                        </a:rPr>
                        <a:t>备注</a:t>
                      </a:r>
                      <a:endParaRPr lang="en-US" altLang="en-US" sz="8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4010">
                <a:tc>
                  <a:txBody>
                    <a:bodyPr/>
                    <a:lstStyle/>
                    <a:p>
                      <a:pPr indent="0" algn="ctr">
                        <a:buNone/>
                      </a:pPr>
                      <a:r>
                        <a:rPr lang="zh-CN" sz="700" b="0">
                          <a:solidFill>
                            <a:srgbClr val="000000"/>
                          </a:solidFill>
                          <a:ea typeface="微软雅黑" panose="020B0503020204020204" charset="-122"/>
                        </a:rPr>
                        <a:t>培美曲塞</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限局部晚期或转移性非鳞状细胞型非小细胞肺癌；恶性胸膜间皮瘤</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西黄丸（胶囊）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限恶性肿瘤</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700" b="0">
                          <a:solidFill>
                            <a:srgbClr val="000000"/>
                          </a:solidFill>
                          <a:ea typeface="微软雅黑" panose="020B0503020204020204" charset="-122"/>
                        </a:rPr>
                        <a:t>雷替曲塞</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限氟尿嘧啶类药物不耐受的晚期结直肠癌患者。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华蟾素片（胶囊)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限癌症疼痛</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700" b="0">
                          <a:solidFill>
                            <a:srgbClr val="000000"/>
                          </a:solidFill>
                          <a:ea typeface="微软雅黑" panose="020B0503020204020204" charset="-122"/>
                        </a:rPr>
                        <a:t>氟达拉滨</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口服常释剂型</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限B细胞慢性淋巴细胞白血病或滤泡淋巴瘤</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华蟾素注射液</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限癌症疼痛且吞咽困难者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2100">
                <a:tc>
                  <a:txBody>
                    <a:bodyPr/>
                    <a:lstStyle/>
                    <a:p>
                      <a:pPr indent="0" algn="ctr">
                        <a:buNone/>
                      </a:pPr>
                      <a:r>
                        <a:rPr lang="zh-CN" sz="700" b="0">
                          <a:solidFill>
                            <a:srgbClr val="000000"/>
                          </a:solidFill>
                          <a:ea typeface="微软雅黑" panose="020B0503020204020204" charset="-122"/>
                        </a:rPr>
                        <a:t>氟达拉滨</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限B细胞慢性淋巴细胞白血病或滤泡淋巴瘤</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平消片（胶囊）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限恶性实体肿瘤</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34645">
                <a:tc>
                  <a:txBody>
                    <a:bodyPr/>
                    <a:lstStyle/>
                    <a:p>
                      <a:pPr indent="0" algn="ctr">
                        <a:buNone/>
                      </a:pPr>
                      <a:r>
                        <a:rPr lang="zh-CN" sz="700" b="0">
                          <a:solidFill>
                            <a:srgbClr val="000000"/>
                          </a:solidFill>
                          <a:ea typeface="微软雅黑" panose="020B0503020204020204" charset="-122"/>
                        </a:rPr>
                        <a:t>紫杉醇(白蛋白结合型)</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限联合化疗失败的转移性乳腺癌或辅助化疗后6个月内复发的乳腺癌患者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艾迪注射液</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限二级及以上医疗机构中晚期癌症</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700" b="0">
                          <a:solidFill>
                            <a:srgbClr val="000000"/>
                          </a:solidFill>
                          <a:ea typeface="微软雅黑" panose="020B0503020204020204" charset="-122"/>
                        </a:rPr>
                        <a:t>斑蝥酸钠维生素B6</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限晚期原发性肝癌、晚期肺癌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安替可胶囊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限食管癌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2100">
                <a:tc>
                  <a:txBody>
                    <a:bodyPr/>
                    <a:lstStyle/>
                    <a:p>
                      <a:pPr indent="0" algn="ctr">
                        <a:buNone/>
                      </a:pPr>
                      <a:r>
                        <a:rPr lang="zh-CN" sz="700" b="0">
                          <a:solidFill>
                            <a:srgbClr val="000000"/>
                          </a:solidFill>
                          <a:ea typeface="微软雅黑" panose="020B0503020204020204" charset="-122"/>
                        </a:rPr>
                        <a:t>榄香烯</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口服液体剂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限晚期食管癌或晚期胃癌改善症状的辅助治疗</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参莲胶囊（颗粒）</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限中晚期癌症</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700" b="0">
                          <a:solidFill>
                            <a:srgbClr val="000000"/>
                          </a:solidFill>
                          <a:ea typeface="微软雅黑" panose="020B0503020204020204" charset="-122"/>
                        </a:rPr>
                        <a:t>榄香烯</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限癌性胸腹水患者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慈丹胶囊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限肝癌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600075">
                <a:tc>
                  <a:txBody>
                    <a:bodyPr/>
                    <a:lstStyle/>
                    <a:p>
                      <a:pPr indent="0" algn="ctr">
                        <a:buNone/>
                      </a:pPr>
                      <a:r>
                        <a:rPr lang="zh-CN" sz="700" b="0">
                          <a:solidFill>
                            <a:srgbClr val="000000"/>
                          </a:solidFill>
                          <a:ea typeface="微软雅黑" panose="020B0503020204020204" charset="-122"/>
                        </a:rPr>
                        <a:t>利妥昔单抗</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限复发或耐药的滤泡性中央型淋巴瘤(国际工作分类B、C和D亚型的B细胞非霍奇金淋巴瘤)，CD20阳性Ⅲ-Ⅳ期滤泡性非霍奇金淋巴瘤，CD20阳性弥漫大B细胞性非霍奇金淋巴瘤；支付不超过8个疗程。</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复方红豆杉胶囊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限中晚期癌症</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462915">
                <a:tc>
                  <a:txBody>
                    <a:bodyPr/>
                    <a:lstStyle/>
                    <a:p>
                      <a:pPr indent="0" algn="ctr">
                        <a:buNone/>
                      </a:pPr>
                      <a:r>
                        <a:rPr lang="zh-CN" sz="700" b="0">
                          <a:solidFill>
                            <a:srgbClr val="000000"/>
                          </a:solidFill>
                          <a:ea typeface="微软雅黑" panose="020B0503020204020204" charset="-122"/>
                        </a:rPr>
                        <a:t>曲妥珠单抗</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限以下情况方可支付：1.HER2阳性的转移性乳腺癌；2.HER2阳性的早期乳腺癌患者的辅助和新辅助治疗，支付不超过12个月；3.HER2阳性的转移性胃癌患者。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复方苦参注射液</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限二级及以上医疗机构中晚期癌症</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779145">
                <a:tc>
                  <a:txBody>
                    <a:bodyPr/>
                    <a:lstStyle/>
                    <a:p>
                      <a:pPr indent="0" algn="ctr">
                        <a:buNone/>
                      </a:pPr>
                      <a:r>
                        <a:rPr lang="zh-CN" sz="700" b="0">
                          <a:solidFill>
                            <a:srgbClr val="000000"/>
                          </a:solidFill>
                          <a:ea typeface="微软雅黑" panose="020B0503020204020204" charset="-122"/>
                        </a:rPr>
                        <a:t>贝伐珠单抗</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注射剂</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1.转移性结直肠癌：贝伐珠单抗联合以氟嘧啶为基础的化疗适用于转移性结直肠癌患者的治疗;2.晚期、转移性或复发性非小细胞肺癌：贝伐珠单抗联合以铂类为基础的化疗用于不可切除的晚期、转移性或复发性非鳞状细胞非小细胞肺癌患者的一线治疗;3.复发性胶质母细胞瘤(rGBM)：贝伐珠单抗用于成人复发性胶质母细胞瘤患者的治疗。4.肝细胞癌(HCC)：本品联合阿替利珠单抗治疗既往未接受过全身系统性治疗的不可切除肝细胞癌患者。</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肝复乐片（胶囊）</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限肝癌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700" b="0">
                          <a:solidFill>
                            <a:srgbClr val="000000"/>
                          </a:solidFill>
                          <a:ea typeface="微软雅黑" panose="020B0503020204020204" charset="-122"/>
                        </a:rPr>
                        <a:t>吉非替尼</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口服常释剂型</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700" b="0">
                          <a:solidFill>
                            <a:srgbClr val="000000"/>
                          </a:solidFill>
                          <a:ea typeface="微软雅黑" panose="020B0503020204020204" charset="-122"/>
                        </a:rPr>
                        <a:t>限EGFR基因敏感突变的晚期非小细胞肺癌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700" b="0">
                          <a:solidFill>
                            <a:srgbClr val="000000"/>
                          </a:solidFill>
                          <a:ea typeface="微软雅黑" panose="020B0503020204020204" charset="-122"/>
                        </a:rPr>
                        <a:t>化癥回生口服液</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700" b="0">
                          <a:solidFill>
                            <a:srgbClr val="000000"/>
                          </a:solidFill>
                          <a:ea typeface="微软雅黑" panose="020B0503020204020204" charset="-122"/>
                        </a:rPr>
                        <a:t>限中晚期肺癌和肝癌</a:t>
                      </a:r>
                      <a:endParaRPr lang="en-US" altLang="en-US" sz="7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1022350" y="1259840"/>
          <a:ext cx="10110470" cy="5036185"/>
        </p:xfrm>
        <a:graphic>
          <a:graphicData uri="http://schemas.openxmlformats.org/drawingml/2006/table">
            <a:tbl>
              <a:tblPr firstRow="1" bandRow="1">
                <a:tableStyleId>{5C22544A-7EE6-4342-B048-85BDC9FD1C3A}</a:tableStyleId>
              </a:tblPr>
              <a:tblGrid>
                <a:gridCol w="1546860"/>
                <a:gridCol w="1148080"/>
                <a:gridCol w="3278505"/>
                <a:gridCol w="1436370"/>
                <a:gridCol w="2700655"/>
              </a:tblGrid>
              <a:tr h="292100">
                <a:tc>
                  <a:txBody>
                    <a:bodyPr/>
                    <a:lstStyle/>
                    <a:p>
                      <a:pPr indent="0" algn="ctr">
                        <a:buNone/>
                      </a:pPr>
                      <a:r>
                        <a:rPr lang="zh-CN" sz="900" b="0">
                          <a:solidFill>
                            <a:srgbClr val="000000"/>
                          </a:solidFill>
                          <a:ea typeface="微软雅黑" panose="020B0503020204020204" charset="-122"/>
                        </a:rPr>
                        <a:t>药品（西药）</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备注</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药品（中成药）</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900" b="0">
                          <a:solidFill>
                            <a:srgbClr val="000000"/>
                          </a:solidFill>
                          <a:ea typeface="微软雅黑" panose="020B0503020204020204" charset="-122"/>
                        </a:rPr>
                        <a:t>备注</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2100">
                <a:tc>
                  <a:txBody>
                    <a:bodyPr/>
                    <a:lstStyle/>
                    <a:p>
                      <a:pPr indent="0" algn="ctr">
                        <a:buNone/>
                      </a:pPr>
                      <a:r>
                        <a:rPr lang="zh-CN" sz="900" b="0">
                          <a:solidFill>
                            <a:srgbClr val="000000"/>
                          </a:solidFill>
                          <a:ea typeface="微软雅黑" panose="020B0503020204020204" charset="-122"/>
                        </a:rPr>
                        <a:t>达沙替尼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限对伊马替尼耐药或不耐受的慢性髓细胞白血病患者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回生口服液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限中晚期肺癌和肝癌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640080">
                <a:tc>
                  <a:txBody>
                    <a:bodyPr/>
                    <a:lstStyle/>
                    <a:p>
                      <a:pPr indent="0" algn="ctr">
                        <a:buNone/>
                      </a:pPr>
                      <a:r>
                        <a:rPr lang="zh-CN" sz="900" b="0">
                          <a:solidFill>
                            <a:srgbClr val="000000"/>
                          </a:solidFill>
                          <a:ea typeface="微软雅黑" panose="020B0503020204020204" charset="-122"/>
                        </a:rPr>
                        <a:t>阿法替尼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限1.具有EGFR基因敏感突变的局部晚期或转移性非小细胞肺癌，既往未接受过EGFR-TKI治疗；2.含铂化疗期间或化疗后疾病进展的局部晚期或转移性鳞状组织学类型的非小细胞肺癌。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金龙胶囊</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限肝癌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640080">
                <a:tc>
                  <a:txBody>
                    <a:bodyPr/>
                    <a:lstStyle/>
                    <a:p>
                      <a:pPr indent="0" algn="ctr">
                        <a:buNone/>
                      </a:pPr>
                      <a:r>
                        <a:rPr lang="zh-CN" sz="900" b="0">
                          <a:solidFill>
                            <a:srgbClr val="000000"/>
                          </a:solidFill>
                          <a:ea typeface="微软雅黑" panose="020B0503020204020204" charset="-122"/>
                        </a:rPr>
                        <a:t>硼替佐米</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限多发性骨髓瘤、复发或难治性套细胞淋巴瘤患者，并满足以下条件：1.每2个疗程需提供治疗有效的证据后方可继续支付；2.由三级医院血液专科或血液专科医院医师处方。</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康莱特软胶囊</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限中晚期肺癌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502920">
                <a:tc>
                  <a:txBody>
                    <a:bodyPr/>
                    <a:lstStyle/>
                    <a:p>
                      <a:pPr indent="0" algn="ctr">
                        <a:buNone/>
                      </a:pPr>
                      <a:r>
                        <a:rPr lang="zh-CN" sz="900" b="0">
                          <a:solidFill>
                            <a:srgbClr val="000000"/>
                          </a:solidFill>
                          <a:ea typeface="微软雅黑" panose="020B0503020204020204" charset="-122"/>
                        </a:rPr>
                        <a:t>索拉非尼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限以下情况方可支付：1.不能手术的肾细胞癌。2.不能手术或远处转移的肝细胞癌。3.放射性碘治疗无效的局部复发或转移性、分化型甲状腺癌。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威麦宁胶囊</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914400">
                <a:tc>
                  <a:txBody>
                    <a:bodyPr/>
                    <a:lstStyle/>
                    <a:p>
                      <a:pPr indent="0" algn="ctr">
                        <a:buNone/>
                      </a:pPr>
                      <a:r>
                        <a:rPr lang="zh-CN" sz="900" b="0">
                          <a:solidFill>
                            <a:srgbClr val="000000"/>
                          </a:solidFill>
                          <a:ea typeface="微软雅黑" panose="020B0503020204020204" charset="-122"/>
                        </a:rPr>
                        <a:t>厄洛替尼</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限表皮生长因子受体（EGFR）基因敏感突变的晚期非小细胞肺癌患者。</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just">
                        <a:buNone/>
                      </a:pPr>
                      <a:r>
                        <a:rPr lang="zh-CN" sz="900" b="0">
                          <a:solidFill>
                            <a:srgbClr val="000000"/>
                          </a:solidFill>
                          <a:ea typeface="微软雅黑" panose="020B0503020204020204" charset="-122"/>
                        </a:rPr>
                        <a:t>消癌平丸(颗粒）、消癌平片（通关藤片）、消癌平胶囊（通关藤胶囊）、消癌平口服液（通关藤口服液）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65760">
                <a:tc>
                  <a:txBody>
                    <a:bodyPr/>
                    <a:lstStyle/>
                    <a:p>
                      <a:pPr indent="0" algn="ctr">
                        <a:buNone/>
                      </a:pPr>
                      <a:r>
                        <a:rPr lang="zh-CN" sz="900" b="0">
                          <a:solidFill>
                            <a:srgbClr val="000000"/>
                          </a:solidFill>
                          <a:ea typeface="微软雅黑" panose="020B0503020204020204" charset="-122"/>
                        </a:rPr>
                        <a:t>阿比特龙</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限转移性去势抵抗性前列腺癌、新诊断的高危转移性内分泌治疗敏感性前列腺癌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just">
                        <a:buNone/>
                      </a:pPr>
                      <a:r>
                        <a:rPr lang="zh-CN" sz="900" b="0">
                          <a:solidFill>
                            <a:srgbClr val="000000"/>
                          </a:solidFill>
                          <a:ea typeface="微软雅黑" panose="020B0503020204020204" charset="-122"/>
                        </a:rPr>
                        <a:t>通关藤注射液（消癌平注射液）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限二级及以上医疗机构中晚期癌症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65760">
                <a:tc>
                  <a:txBody>
                    <a:bodyPr/>
                    <a:lstStyle/>
                    <a:p>
                      <a:pPr indent="0" algn="ctr">
                        <a:buNone/>
                      </a:pPr>
                      <a:r>
                        <a:rPr lang="zh-CN" sz="900" b="0">
                          <a:solidFill>
                            <a:srgbClr val="000000"/>
                          </a:solidFill>
                          <a:ea typeface="微软雅黑" panose="020B0503020204020204" charset="-122"/>
                        </a:rPr>
                        <a:t>氟维司群</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限芳香化酶抑制剂治疗失败后的晚期、激素受体（ER/PR）阳性乳腺癌治疗</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just">
                        <a:buNone/>
                      </a:pPr>
                      <a:r>
                        <a:rPr lang="zh-CN" sz="900" b="0">
                          <a:solidFill>
                            <a:srgbClr val="000000"/>
                          </a:solidFill>
                          <a:ea typeface="微软雅黑" panose="020B0503020204020204" charset="-122"/>
                        </a:rPr>
                        <a:t>鸦胆子油乳注射液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限二级及以上医疗机构中晚期癌症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65760">
                <a:tc>
                  <a:txBody>
                    <a:bodyPr/>
                    <a:lstStyle/>
                    <a:p>
                      <a:pPr indent="0" algn="ctr">
                        <a:buNone/>
                      </a:pPr>
                      <a:r>
                        <a:rPr lang="zh-CN" sz="900" b="0">
                          <a:solidFill>
                            <a:srgbClr val="000000"/>
                          </a:solidFill>
                          <a:ea typeface="微软雅黑" panose="020B0503020204020204" charset="-122"/>
                        </a:rPr>
                        <a:t>人白介素-2(重组人白介素-2)</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限肾细胞癌、黑色素瘤、癌性胸腹腔积液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just">
                        <a:buNone/>
                      </a:pPr>
                      <a:r>
                        <a:rPr lang="zh-CN" sz="900" b="0">
                          <a:solidFill>
                            <a:srgbClr val="000000"/>
                          </a:solidFill>
                          <a:ea typeface="微软雅黑" panose="020B0503020204020204" charset="-122"/>
                        </a:rPr>
                        <a:t>鸦胆子油软胶囊（口服乳液）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900" b="0">
                          <a:solidFill>
                            <a:srgbClr val="000000"/>
                          </a:solidFill>
                          <a:ea typeface="微软雅黑" panose="020B0503020204020204" charset="-122"/>
                        </a:rPr>
                        <a:t>人白介素-2（I）[重组人白介素-2（Ⅰ）]</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限肾细胞癌、黑色素瘤、癌性胸腹腔积液</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just">
                        <a:buNone/>
                      </a:pPr>
                      <a:r>
                        <a:rPr lang="zh-CN" sz="900" b="0">
                          <a:solidFill>
                            <a:srgbClr val="000000"/>
                          </a:solidFill>
                          <a:ea typeface="微软雅黑" panose="020B0503020204020204" charset="-122"/>
                        </a:rPr>
                        <a:t>紫龙金片</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限肺癌</a:t>
                      </a: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1049020" y="324485"/>
          <a:ext cx="10075545" cy="6219825"/>
        </p:xfrm>
        <a:graphic>
          <a:graphicData uri="http://schemas.openxmlformats.org/drawingml/2006/table">
            <a:tbl>
              <a:tblPr firstRow="1" bandRow="1">
                <a:tableStyleId>{5C22544A-7EE6-4342-B048-85BDC9FD1C3A}</a:tableStyleId>
              </a:tblPr>
              <a:tblGrid>
                <a:gridCol w="1580515"/>
                <a:gridCol w="988695"/>
                <a:gridCol w="3383280"/>
                <a:gridCol w="1162685"/>
                <a:gridCol w="2960370"/>
              </a:tblGrid>
              <a:tr h="290830">
                <a:tc>
                  <a:txBody>
                    <a:bodyPr/>
                    <a:lstStyle/>
                    <a:p>
                      <a:pPr indent="0" algn="ctr">
                        <a:buNone/>
                      </a:pPr>
                      <a:r>
                        <a:rPr lang="zh-CN" sz="900" b="0">
                          <a:solidFill>
                            <a:srgbClr val="000000"/>
                          </a:solidFill>
                          <a:ea typeface="微软雅黑" panose="020B0503020204020204" charset="-122"/>
                        </a:rPr>
                        <a:t>药品（西药）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剂型</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药品（中成药）</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lgn="ctr">
                        <a:buNone/>
                      </a:pPr>
                      <a:r>
                        <a:rPr lang="zh-CN" sz="900" b="0">
                          <a:solidFill>
                            <a:srgbClr val="000000"/>
                          </a:solidFill>
                          <a:ea typeface="微软雅黑" panose="020B0503020204020204" charset="-122"/>
                        </a:rPr>
                        <a:t>备注</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900" b="0">
                          <a:solidFill>
                            <a:srgbClr val="000000"/>
                          </a:solidFill>
                          <a:ea typeface="微软雅黑" panose="020B0503020204020204" charset="-122"/>
                        </a:rPr>
                        <a:t>重组人白介素-2（125Ala）</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限肾细胞癌、黑色素瘤、癌性胸腹腔积液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艾愈胶囊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限恶性肿瘤放化疗并有白细胞减少的检验证据</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重组人白介素-2（125Ser）</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限肾细胞癌、黑色素瘤、癌性胸腹腔积液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安康欣胶囊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479425">
                <a:tc>
                  <a:txBody>
                    <a:bodyPr/>
                    <a:lstStyle/>
                    <a:p>
                      <a:pPr indent="0" algn="ctr">
                        <a:buNone/>
                      </a:pPr>
                      <a:r>
                        <a:rPr lang="zh-CN" sz="900" b="0">
                          <a:solidFill>
                            <a:srgbClr val="000000"/>
                          </a:solidFill>
                          <a:ea typeface="微软雅黑" panose="020B0503020204020204" charset="-122"/>
                        </a:rPr>
                        <a:t>来那度胺</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口服常释剂型</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限曾接受过至少一种疗法的多发性骨髓瘤的成年患者，并满足以下条件：1.每2个疗程需提供治疗有效的证据后方可继续支付；2.由三级医院血液专科或血液专科医院医师处方。</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参丹散结胶囊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89560">
                <a:tc>
                  <a:txBody>
                    <a:bodyPr/>
                    <a:lstStyle/>
                    <a:p>
                      <a:pPr indent="0" algn="ctr">
                        <a:buNone/>
                      </a:pPr>
                      <a:r>
                        <a:rPr lang="zh-CN" sz="900" b="0">
                          <a:solidFill>
                            <a:srgbClr val="000000"/>
                          </a:solidFill>
                          <a:ea typeface="微软雅黑" panose="020B0503020204020204" charset="-122"/>
                        </a:rPr>
                        <a:t>帕米膦酸二钠</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限癌症骨转移</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参芪扶正注射液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限二级及以上医疗机构；与肺癌、胃癌放化疗同步使用并有血象指标低下及免疫功能低下证据的患者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帕米膦酸二钠葡萄糖</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限癌症骨转移</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复方蟾酥膏</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限晚期癌性疼痛</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08610">
                <a:tc>
                  <a:txBody>
                    <a:bodyPr/>
                    <a:lstStyle/>
                    <a:p>
                      <a:pPr indent="0" algn="ctr">
                        <a:buNone/>
                      </a:pPr>
                      <a:r>
                        <a:rPr lang="zh-CN" sz="900" b="0">
                          <a:solidFill>
                            <a:srgbClr val="000000"/>
                          </a:solidFill>
                          <a:ea typeface="微软雅黑" panose="020B0503020204020204" charset="-122"/>
                        </a:rPr>
                        <a:t>因卡膦酸二钠（英卡膦酸二钠）</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注射剂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限恶性肿瘤骨转移并有明显癌痛的患者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槐耳颗粒</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参照说明书</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0830">
                <a:tc>
                  <a:txBody>
                    <a:bodyPr/>
                    <a:lstStyle/>
                    <a:p>
                      <a:pPr indent="0" algn="ctr">
                        <a:buNone/>
                      </a:pPr>
                      <a:r>
                        <a:rPr lang="zh-CN" sz="900" b="0">
                          <a:solidFill>
                            <a:srgbClr val="000000"/>
                          </a:solidFill>
                          <a:ea typeface="微软雅黑" panose="020B0503020204020204" charset="-122"/>
                        </a:rPr>
                        <a:t>注射用紫杉醇脂质体</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1.卵巢癌的一线化疗及以后卵巢转移性癌的治疗、作为一线化疗，也可与顺铂联合应用；2.用于曾用过含阿霉素标准化疗的乳腺癌患者的后续治疗或复发患者的治疗。3.可与顺铂联合用于不能手术或放疗的非小细胞肺癌患者的一线化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健脾益肾颗粒</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限恶性肿瘤放化疗血象指标低下及免疫功能低下的患者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291465">
                <a:tc>
                  <a:txBody>
                    <a:bodyPr/>
                    <a:lstStyle/>
                    <a:p>
                      <a:pPr indent="0" algn="ctr">
                        <a:buNone/>
                      </a:pPr>
                      <a:r>
                        <a:rPr lang="zh-CN" sz="900" b="0">
                          <a:solidFill>
                            <a:srgbClr val="000000"/>
                          </a:solidFill>
                          <a:ea typeface="微软雅黑" panose="020B0503020204020204" charset="-122"/>
                        </a:rPr>
                        <a:t>西妥昔单抗注射液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1.本品用于治疗RAS基因野生型的转移性结直肠癌：与FOLFOX或FOLFIRI方案联合用于一线治疗；与伊立替康联合用于经含伊立替康治疗失败后的患者。2.本品用于治疗头颈部鳞状细胞癌：与铂类和氟尿嘧啶化疗联合用于一线治疗复发和/或转移性疾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金复康口服液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限原发性非小细胞肺癌</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53060">
                <a:tc>
                  <a:txBody>
                    <a:bodyPr/>
                    <a:lstStyle/>
                    <a:p>
                      <a:pPr indent="0" algn="ctr">
                        <a:buNone/>
                      </a:pPr>
                      <a:r>
                        <a:rPr lang="zh-CN" sz="900" b="0">
                          <a:solidFill>
                            <a:srgbClr val="000000"/>
                          </a:solidFill>
                          <a:ea typeface="微软雅黑" panose="020B0503020204020204" charset="-122"/>
                        </a:rPr>
                        <a:t>尼妥珠单抗注射液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限与放疗联合治疗表皮生长因子受体（EGFR）表达阳性的III/IV期鼻咽癌。</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康力欣胶囊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92430">
                <a:tc>
                  <a:txBody>
                    <a:bodyPr/>
                    <a:lstStyle/>
                    <a:p>
                      <a:pPr indent="0" algn="ctr">
                        <a:buNone/>
                      </a:pPr>
                      <a:r>
                        <a:rPr lang="zh-CN" sz="900" b="0">
                          <a:solidFill>
                            <a:srgbClr val="000000"/>
                          </a:solidFill>
                          <a:ea typeface="微软雅黑" panose="020B0503020204020204" charset="-122"/>
                        </a:rPr>
                        <a:t>注射用伊尼妥单抗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限HER2阳性的转移性乳腺癌：与长春瑞滨联合治疗已接受过1个或多个化疗方案的转移性乳腺癌患者。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芪珍胶囊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限中晚期癌症</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355600">
                <a:tc>
                  <a:txBody>
                    <a:bodyPr/>
                    <a:lstStyle/>
                    <a:p>
                      <a:pPr indent="0" algn="ctr">
                        <a:buNone/>
                      </a:pPr>
                      <a:r>
                        <a:rPr lang="zh-CN" sz="900" b="0">
                          <a:solidFill>
                            <a:srgbClr val="000000"/>
                          </a:solidFill>
                          <a:ea typeface="微软雅黑" panose="020B0503020204020204" charset="-122"/>
                        </a:rPr>
                        <a:t>帕妥珠单抗注射液</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sz="900" b="0">
                          <a:solidFill>
                            <a:srgbClr val="000000"/>
                          </a:solidFill>
                          <a:ea typeface="微软雅黑" panose="020B0503020204020204" charset="-122"/>
                        </a:rPr>
                        <a:t>限以下情况方可支付，且支付不超过12个月：1.HER2阳性的局部晚期、炎性或早期乳腺癌患者的新辅助治疗。2.具有高复发风险HER2阳性早期乳腺癌患者的辅助治疗。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生白颗粒（口服液、合剂）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限恶性肿瘤放化疗期间白细胞检验指标明显低下</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691515">
                <a:tc>
                  <a:txBody>
                    <a:bodyPr/>
                    <a:lstStyle/>
                    <a:p>
                      <a:pPr indent="0" algn="ctr">
                        <a:buNone/>
                      </a:pPr>
                      <a:r>
                        <a:rPr lang="zh-CN" altLang="en-US" sz="900" b="0">
                          <a:solidFill>
                            <a:srgbClr val="000000"/>
                          </a:solidFill>
                          <a:latin typeface="微软雅黑" panose="020B0503020204020204" charset="-122"/>
                          <a:ea typeface="微软雅黑" panose="020B0503020204020204" charset="-122"/>
                        </a:rPr>
                        <a:t>甲苯磺酸尼拉帕利胶囊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altLang="en-US" sz="900" b="0">
                          <a:solidFill>
                            <a:srgbClr val="000000"/>
                          </a:solidFill>
                          <a:latin typeface="微软雅黑" panose="020B0503020204020204" charset="-122"/>
                          <a:ea typeface="微软雅黑" panose="020B0503020204020204" charset="-122"/>
                        </a:rPr>
                        <a:t>1.本品适用于晚期上皮性卵巢癌、输卵管癌或原发性腹膜癌成人患者对一线含铂化疗达到完全缓解或部分缓解后的维持治疗。2.本品适用于铂敏感的复发性上皮性卵巢癌、输卵管癌或原发性腹膜癌成人患者在含铂化疗达到完全缓解或部分缓解后的维持治疗。</a:t>
                      </a:r>
                      <a:endParaRPr lang="zh-CN" altLang="en-US" sz="900" b="0">
                        <a:solidFill>
                          <a:srgbClr val="000000"/>
                        </a:solidFill>
                        <a:latin typeface="微软雅黑" panose="020B0503020204020204" charset="-122"/>
                        <a:ea typeface="微软雅黑" panose="020B0503020204020204" charset="-122"/>
                      </a:endParaRPr>
                    </a:p>
                    <a:p>
                      <a:pPr indent="0">
                        <a:buNone/>
                      </a:pP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养正合剂</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限恶性肿瘤放化疗期间白细胞检验指标明显低下</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r h="479425">
                <a:tc>
                  <a:txBody>
                    <a:bodyPr/>
                    <a:lstStyle/>
                    <a:p>
                      <a:pPr indent="0" algn="ctr">
                        <a:buNone/>
                      </a:pPr>
                      <a:r>
                        <a:rPr lang="zh-CN" altLang="en-US" sz="900" b="0">
                          <a:solidFill>
                            <a:srgbClr val="000000"/>
                          </a:solidFill>
                          <a:latin typeface="微软雅黑" panose="020B0503020204020204" charset="-122"/>
                          <a:ea typeface="微软雅黑" panose="020B0503020204020204" charset="-122"/>
                        </a:rPr>
                        <a:t>泊马度胺胶囊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endParaRPr lang="en-US" altLang="en-US" sz="900" b="0">
                        <a:solidFill>
                          <a:srgbClr val="000000"/>
                        </a:solidFill>
                        <a:latin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buNone/>
                      </a:pPr>
                      <a:r>
                        <a:rPr lang="zh-CN" altLang="en-US" sz="900" b="0">
                          <a:solidFill>
                            <a:srgbClr val="000000"/>
                          </a:solidFill>
                          <a:latin typeface="微软雅黑" panose="020B0503020204020204" charset="-122"/>
                          <a:ea typeface="微软雅黑" panose="020B0503020204020204" charset="-122"/>
                        </a:rPr>
                        <a:t>本品与地塞米松联用，适用于既往接受过至少两种治疗（包括来那度胺和一种蛋白酶体抑制剂），且在最后一次治疗期间或治疗结束后60天内发生疾病进展的成年多发性骨髓瘤患者。</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5E0">
                        <a:alpha val="30000"/>
                      </a:srgbClr>
                    </a:solidFill>
                  </a:tcPr>
                </a:tc>
                <a:tc>
                  <a:txBody>
                    <a:bodyPr/>
                    <a:lstStyle/>
                    <a:p>
                      <a:pPr indent="0" algn="ctr">
                        <a:buNone/>
                      </a:pPr>
                      <a:r>
                        <a:rPr lang="zh-CN" sz="900" b="0">
                          <a:solidFill>
                            <a:srgbClr val="000000"/>
                          </a:solidFill>
                          <a:ea typeface="微软雅黑" panose="020B0503020204020204" charset="-122"/>
                        </a:rPr>
                        <a:t>养正消积胶囊</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c>
                  <a:txBody>
                    <a:bodyPr/>
                    <a:lstStyle/>
                    <a:p>
                      <a:pPr indent="0">
                        <a:buNone/>
                      </a:pPr>
                      <a:r>
                        <a:rPr lang="zh-CN" sz="900" b="0">
                          <a:solidFill>
                            <a:srgbClr val="000000"/>
                          </a:solidFill>
                          <a:ea typeface="微软雅黑" panose="020B0503020204020204" charset="-122"/>
                        </a:rPr>
                        <a:t>限肝癌采用肝动脉介入治疗术后的辅助治疗</a:t>
                      </a:r>
                      <a:endParaRPr lang="zh-CN" altLang="en-US" sz="900" b="0">
                        <a:solidFill>
                          <a:srgbClr val="000000"/>
                        </a:solidFill>
                        <a:latin typeface="微软雅黑" panose="020B0503020204020204" charset="-122"/>
                        <a:ea typeface="微软雅黑" panose="020B0503020204020204"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8DADE">
                        <a:alpha val="30000"/>
                      </a:srgbClr>
                    </a:solidFill>
                  </a:tcPr>
                </a:tc>
              </a:tr>
            </a:tbl>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3374,&quot;width&quot;:1592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12181</Words>
  <Application>WPS 演示</Application>
  <PresentationFormat>自定义</PresentationFormat>
  <Paragraphs>1079</Paragraphs>
  <Slides>32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Arial</vt:lpstr>
      <vt:lpstr>宋体</vt:lpstr>
      <vt:lpstr>Wingdings</vt:lpstr>
      <vt:lpstr>黑体</vt:lpstr>
      <vt:lpstr>微软雅黑</vt:lpstr>
      <vt:lpstr>Calibri</vt:lpstr>
      <vt:lpstr>Arial Unicode MS</vt:lpstr>
      <vt:lpstr>1_Office 主题</vt:lpstr>
      <vt:lpstr>PowerPoint 演示文稿</vt:lpstr>
      <vt:lpstr>一、规则的内容</vt:lpstr>
      <vt:lpstr>PowerPoint 演示文稿</vt:lpstr>
      <vt:lpstr>二、规则的依据</vt:lpstr>
      <vt:lpstr>PowerPoint 演示文稿</vt:lpstr>
      <vt:lpstr>三、限定的药品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四、判定依据</vt:lpstr>
      <vt:lpstr>PowerPoint 演示文稿</vt:lpstr>
      <vt:lpstr>五、总结</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70</cp:revision>
  <dcterms:created xsi:type="dcterms:W3CDTF">2022-10-18T06:33:00Z</dcterms:created>
  <dcterms:modified xsi:type="dcterms:W3CDTF">2022-12-08T01:29:33Z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y fmtid="{D5CDD505-2E9C-101B-9397-08002B2CF9AE}" pid="3" name="ICV">
    <vt:lpwstr>DF3989BC0F3E438CACB76DE32A27383C</vt:lpwstr>
  </property>
</Properties>
</file>